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7" r:id="rId2"/>
    <p:sldId id="441" r:id="rId3"/>
    <p:sldId id="407" r:id="rId4"/>
    <p:sldId id="460" r:id="rId5"/>
    <p:sldId id="455" r:id="rId6"/>
    <p:sldId id="461" r:id="rId7"/>
    <p:sldId id="462" r:id="rId8"/>
    <p:sldId id="463" r:id="rId9"/>
    <p:sldId id="464" r:id="rId10"/>
    <p:sldId id="466" r:id="rId11"/>
    <p:sldId id="467" r:id="rId12"/>
    <p:sldId id="468" r:id="rId13"/>
    <p:sldId id="469" r:id="rId14"/>
    <p:sldId id="470" r:id="rId15"/>
    <p:sldId id="465" r:id="rId16"/>
    <p:sldId id="472" r:id="rId17"/>
    <p:sldId id="473" r:id="rId18"/>
    <p:sldId id="474" r:id="rId19"/>
    <p:sldId id="475" r:id="rId20"/>
    <p:sldId id="477" r:id="rId21"/>
    <p:sldId id="478" r:id="rId22"/>
    <p:sldId id="476" r:id="rId23"/>
    <p:sldId id="479" r:id="rId24"/>
    <p:sldId id="480" r:id="rId25"/>
    <p:sldId id="482" r:id="rId26"/>
    <p:sldId id="483" r:id="rId27"/>
    <p:sldId id="484" r:id="rId28"/>
    <p:sldId id="485" r:id="rId29"/>
    <p:sldId id="4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654"/>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34786-09B3-C642-9851-FF2E2C11A948}" type="datetimeFigureOut">
              <a:rPr lang="en-US" smtClean="0"/>
              <a:t>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F0BB3-5E4A-5C48-8C67-046715325598}" type="slidenum">
              <a:rPr lang="en-US" smtClean="0"/>
              <a:t>‹#›</a:t>
            </a:fld>
            <a:endParaRPr lang="en-US"/>
          </a:p>
        </p:txBody>
      </p:sp>
    </p:spTree>
    <p:extLst>
      <p:ext uri="{BB962C8B-B14F-4D97-AF65-F5344CB8AC3E}">
        <p14:creationId xmlns:p14="http://schemas.microsoft.com/office/powerpoint/2010/main" val="116213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1454823-34E1-D44A-9B6A-9E6125CB8673}" type="datetime1">
              <a:rPr lang="en-US" smtClean="0"/>
              <a:t>11/7/21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FFF2810-EB37-A644-997E-80B99FFF7158}" type="datetime1">
              <a:rPr lang="en-US" smtClean="0"/>
              <a:t>11/7/21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83DE98E-2EB4-E047-9513-A16E0C9470C3}" type="datetime1">
              <a:rPr lang="en-US" smtClean="0"/>
              <a:t>11/7/21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E111360-6157-6B4F-937C-74EE542A652F}" type="datetime1">
              <a:rPr lang="en-US" smtClean="0"/>
              <a:t>11/7/21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9E35BADA-9E4C-274B-8CAA-8467C81ABFEE}" type="datetime1">
              <a:rPr lang="en-US" smtClean="0"/>
              <a:t>11/7/21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FC05374-D8E9-E945-BCA1-D8A31290C30B}" type="datetime1">
              <a:rPr lang="en-US" smtClean="0"/>
              <a:t>11/7/21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DC22EC4-74A3-3A40-B4D1-8F81E951ED2E}" type="datetime1">
              <a:rPr lang="en-US" smtClean="0"/>
              <a:t>11/7/21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3A92158-9B6E-8C47-847D-7F28E366F19E}" type="datetime1">
              <a:rPr lang="en-US" smtClean="0"/>
              <a:t>11/7/21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2869A04-66D5-0C4C-91D5-7EE1DECD63B5}" type="datetime1">
              <a:rPr lang="en-US" smtClean="0"/>
              <a:t>11/7/21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734FCD6-0893-6845-9585-340AE322481E}" type="datetime1">
              <a:rPr lang="en-US" smtClean="0"/>
              <a:t>11/7/21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898DBA1-449A-5048-A4A3-377465DC4416}" type="datetime1">
              <a:rPr lang="en-US" smtClean="0"/>
              <a:t>11/7/21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A1F8C9E7-A93B-734E-8CE3-D3E599C776AE}" type="datetime1">
              <a:rPr lang="en-US" smtClean="0"/>
              <a:t>11/7/21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E00958BF-02D4-9E49-B418-1F466D250DF9}"/>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Interaction Layer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The U-Mo/Zr interface contains multiple phases that develop during the interdiffusion that occurs between U-10Mo and Zr during the co-rolling and HIP processes</a:t>
            </a:r>
          </a:p>
          <a:p>
            <a:r>
              <a:rPr lang="en-US" sz="2200" dirty="0"/>
              <a:t>Phases observed near the U-10Mo</a:t>
            </a:r>
          </a:p>
          <a:p>
            <a:r>
              <a:rPr lang="en-US" sz="2200" dirty="0"/>
              <a:t>interface with the Zr diffusion barrier include: UZr2, gamma-UZr, Zr solid solution, Mo2Zr phases, and small amounts of alpha-U were also observed in the Mo depleted zone that forms</a:t>
            </a:r>
          </a:p>
          <a:p>
            <a:endParaRPr lang="en-US" sz="2200" dirty="0"/>
          </a:p>
        </p:txBody>
      </p:sp>
      <p:pic>
        <p:nvPicPr>
          <p:cNvPr id="6" name="Content Placeholder 5">
            <a:extLst>
              <a:ext uri="{FF2B5EF4-FFF2-40B4-BE49-F238E27FC236}">
                <a16:creationId xmlns:a16="http://schemas.microsoft.com/office/drawing/2014/main" id="{B6D5A638-DAA6-F944-84F4-3556EDCABB2E}"/>
              </a:ext>
            </a:extLst>
          </p:cNvPr>
          <p:cNvPicPr>
            <a:picLocks noGrp="1" noChangeAspect="1"/>
          </p:cNvPicPr>
          <p:nvPr>
            <p:ph sz="half" idx="2"/>
          </p:nvPr>
        </p:nvPicPr>
        <p:blipFill>
          <a:blip r:embed="rId2"/>
          <a:stretch>
            <a:fillRect/>
          </a:stretch>
        </p:blipFill>
        <p:spPr>
          <a:xfrm>
            <a:off x="6752397" y="1762142"/>
            <a:ext cx="3832777" cy="2660771"/>
          </a:xfrm>
          <a:prstGeom prst="rect">
            <a:avLst/>
          </a:prstGeom>
        </p:spPr>
      </p:pic>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7" name="Picture 6">
            <a:extLst>
              <a:ext uri="{FF2B5EF4-FFF2-40B4-BE49-F238E27FC236}">
                <a16:creationId xmlns:a16="http://schemas.microsoft.com/office/drawing/2014/main" id="{3F29048A-4618-744A-8553-35B16697C542}"/>
              </a:ext>
            </a:extLst>
          </p:cNvPr>
          <p:cNvPicPr>
            <a:picLocks noChangeAspect="1"/>
          </p:cNvPicPr>
          <p:nvPr/>
        </p:nvPicPr>
        <p:blipFill>
          <a:blip r:embed="rId3"/>
          <a:stretch>
            <a:fillRect/>
          </a:stretch>
        </p:blipFill>
        <p:spPr>
          <a:xfrm>
            <a:off x="6878542" y="4415044"/>
            <a:ext cx="4314575" cy="2396986"/>
          </a:xfrm>
          <a:prstGeom prst="rect">
            <a:avLst/>
          </a:prstGeom>
        </p:spPr>
      </p:pic>
    </p:spTree>
    <p:extLst>
      <p:ext uri="{BB962C8B-B14F-4D97-AF65-F5344CB8AC3E}">
        <p14:creationId xmlns:p14="http://schemas.microsoft.com/office/powerpoint/2010/main" val="362961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17448-7611-9045-9E7F-6D27B546E206}"/>
              </a:ext>
            </a:extLst>
          </p:cNvPr>
          <p:cNvSpPr>
            <a:spLocks noGrp="1"/>
          </p:cNvSpPr>
          <p:nvPr>
            <p:ph type="title"/>
          </p:nvPr>
        </p:nvSpPr>
        <p:spPr/>
        <p:txBody>
          <a:bodyPr/>
          <a:lstStyle/>
          <a:p>
            <a:r>
              <a:rPr lang="en-US" dirty="0"/>
              <a:t>Zr/Al Interaction Layer</a:t>
            </a:r>
          </a:p>
        </p:txBody>
      </p:sp>
      <p:sp>
        <p:nvSpPr>
          <p:cNvPr id="3" name="Content Placeholder 2">
            <a:extLst>
              <a:ext uri="{FF2B5EF4-FFF2-40B4-BE49-F238E27FC236}">
                <a16:creationId xmlns:a16="http://schemas.microsoft.com/office/drawing/2014/main" id="{4505DE0F-888A-B047-A514-652F7F52DE59}"/>
              </a:ext>
            </a:extLst>
          </p:cNvPr>
          <p:cNvSpPr>
            <a:spLocks noGrp="1"/>
          </p:cNvSpPr>
          <p:nvPr>
            <p:ph sz="half" idx="1"/>
          </p:nvPr>
        </p:nvSpPr>
        <p:spPr>
          <a:xfrm>
            <a:off x="609599" y="1968503"/>
            <a:ext cx="6099313" cy="4157663"/>
          </a:xfrm>
        </p:spPr>
        <p:txBody>
          <a:bodyPr/>
          <a:lstStyle/>
          <a:p>
            <a:r>
              <a:rPr lang="en-US" sz="2200" dirty="0"/>
              <a:t>The Zr/Al-6061 cladding interface must also be well-bonded and stable</a:t>
            </a:r>
          </a:p>
          <a:p>
            <a:r>
              <a:rPr lang="en-US" sz="2200" dirty="0"/>
              <a:t>This multi-phase zone develops during HIP processing</a:t>
            </a:r>
          </a:p>
          <a:p>
            <a:r>
              <a:rPr lang="en-US" sz="2200" dirty="0"/>
              <a:t>Ten different binary Al-Zr intermetallic compounds exist, however, not all form</a:t>
            </a:r>
          </a:p>
          <a:p>
            <a:r>
              <a:rPr lang="en-US" sz="2200" dirty="0"/>
              <a:t>Si interacts with the Al-Zr system to form four distinctive layers AlSi4Zr5, (</a:t>
            </a:r>
            <a:r>
              <a:rPr lang="en-US" sz="2200" dirty="0" err="1"/>
              <a:t>Al,Si</a:t>
            </a:r>
            <a:r>
              <a:rPr lang="en-US" sz="2200" dirty="0"/>
              <a:t>)Zr3, (</a:t>
            </a:r>
            <a:r>
              <a:rPr lang="en-US" sz="2200" dirty="0" err="1"/>
              <a:t>Al,Si</a:t>
            </a:r>
            <a:r>
              <a:rPr lang="en-US" sz="2200" dirty="0"/>
              <a:t>)3Zr and (</a:t>
            </a:r>
            <a:r>
              <a:rPr lang="en-US" sz="2200" dirty="0" err="1"/>
              <a:t>Al,Si</a:t>
            </a:r>
            <a:r>
              <a:rPr lang="en-US" sz="2200" dirty="0"/>
              <a:t>)2Zr</a:t>
            </a:r>
          </a:p>
          <a:p>
            <a:r>
              <a:rPr lang="en-US" sz="2200" dirty="0"/>
              <a:t>Interdiffusion layer can be limited by processing at lower temperatures</a:t>
            </a:r>
          </a:p>
          <a:p>
            <a:endParaRPr lang="en-US" sz="2200" dirty="0"/>
          </a:p>
        </p:txBody>
      </p:sp>
      <p:pic>
        <p:nvPicPr>
          <p:cNvPr id="5" name="Picture 4">
            <a:extLst>
              <a:ext uri="{FF2B5EF4-FFF2-40B4-BE49-F238E27FC236}">
                <a16:creationId xmlns:a16="http://schemas.microsoft.com/office/drawing/2014/main" id="{461F62C9-94DF-984C-B577-5AD198A7EDF4}"/>
              </a:ext>
            </a:extLst>
          </p:cNvPr>
          <p:cNvPicPr>
            <a:picLocks noChangeAspect="1"/>
          </p:cNvPicPr>
          <p:nvPr/>
        </p:nvPicPr>
        <p:blipFill>
          <a:blip r:embed="rId2"/>
          <a:stretch>
            <a:fillRect/>
          </a:stretch>
        </p:blipFill>
        <p:spPr>
          <a:xfrm>
            <a:off x="9140688" y="1434306"/>
            <a:ext cx="3120886" cy="2332703"/>
          </a:xfrm>
          <a:prstGeom prst="rect">
            <a:avLst/>
          </a:prstGeom>
        </p:spPr>
      </p:pic>
      <p:pic>
        <p:nvPicPr>
          <p:cNvPr id="6" name="Picture 5">
            <a:extLst>
              <a:ext uri="{FF2B5EF4-FFF2-40B4-BE49-F238E27FC236}">
                <a16:creationId xmlns:a16="http://schemas.microsoft.com/office/drawing/2014/main" id="{BB708696-89C9-144A-BE2A-5BF90F3BACB6}"/>
              </a:ext>
            </a:extLst>
          </p:cNvPr>
          <p:cNvPicPr>
            <a:picLocks noChangeAspect="1"/>
          </p:cNvPicPr>
          <p:nvPr/>
        </p:nvPicPr>
        <p:blipFill>
          <a:blip r:embed="rId3"/>
          <a:stretch>
            <a:fillRect/>
          </a:stretch>
        </p:blipFill>
        <p:spPr>
          <a:xfrm>
            <a:off x="6917083" y="3851995"/>
            <a:ext cx="3120886" cy="2746073"/>
          </a:xfrm>
          <a:prstGeom prst="rect">
            <a:avLst/>
          </a:prstGeom>
        </p:spPr>
      </p:pic>
      <p:sp>
        <p:nvSpPr>
          <p:cNvPr id="7" name="Slide Number Placeholder 6">
            <a:extLst>
              <a:ext uri="{FF2B5EF4-FFF2-40B4-BE49-F238E27FC236}">
                <a16:creationId xmlns:a16="http://schemas.microsoft.com/office/drawing/2014/main" id="{10DA4B96-A9E8-A749-9063-2D9CADE50BB5}"/>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3866490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0C6FA-4A37-0748-9C61-E06814F9B768}"/>
              </a:ext>
            </a:extLst>
          </p:cNvPr>
          <p:cNvSpPr>
            <a:spLocks noGrp="1"/>
          </p:cNvSpPr>
          <p:nvPr>
            <p:ph type="title"/>
          </p:nvPr>
        </p:nvSpPr>
        <p:spPr/>
        <p:txBody>
          <a:bodyPr/>
          <a:lstStyle/>
          <a:p>
            <a:r>
              <a:rPr lang="en-US" dirty="0"/>
              <a:t>Monolithic Irradiation Behavior</a:t>
            </a:r>
          </a:p>
        </p:txBody>
      </p:sp>
      <p:sp>
        <p:nvSpPr>
          <p:cNvPr id="3" name="Content Placeholder 2">
            <a:extLst>
              <a:ext uri="{FF2B5EF4-FFF2-40B4-BE49-F238E27FC236}">
                <a16:creationId xmlns:a16="http://schemas.microsoft.com/office/drawing/2014/main" id="{177D8A18-59AA-EF4C-B9E5-1E241174287D}"/>
              </a:ext>
            </a:extLst>
          </p:cNvPr>
          <p:cNvSpPr>
            <a:spLocks noGrp="1"/>
          </p:cNvSpPr>
          <p:nvPr>
            <p:ph sz="half" idx="1"/>
          </p:nvPr>
        </p:nvSpPr>
        <p:spPr/>
        <p:txBody>
          <a:bodyPr/>
          <a:lstStyle/>
          <a:p>
            <a:r>
              <a:rPr lang="en-US" sz="2200" dirty="0"/>
              <a:t>The key phenomena that affect the dimensional stability of a monolithic fuel plate during irradiation are fuel swelling, phase transformation under irradiation, radiation-enhanced diffusion resulting in the formation of unstable phases, creep of materials, and mechanical-property degradation</a:t>
            </a:r>
          </a:p>
          <a:p>
            <a:r>
              <a:rPr lang="en-US" sz="2200" dirty="0"/>
              <a:t>These are similar to dispersion fuels, with the difference of a single connected fuel system and the potential for macroscale changes</a:t>
            </a:r>
          </a:p>
          <a:p>
            <a:endParaRPr lang="en-US" sz="2200" dirty="0"/>
          </a:p>
        </p:txBody>
      </p:sp>
      <p:sp>
        <p:nvSpPr>
          <p:cNvPr id="4" name="Content Placeholder 3">
            <a:extLst>
              <a:ext uri="{FF2B5EF4-FFF2-40B4-BE49-F238E27FC236}">
                <a16:creationId xmlns:a16="http://schemas.microsoft.com/office/drawing/2014/main" id="{2ED3B274-5A44-124A-B312-40AD658C9254}"/>
              </a:ext>
            </a:extLst>
          </p:cNvPr>
          <p:cNvSpPr>
            <a:spLocks noGrp="1"/>
          </p:cNvSpPr>
          <p:nvPr>
            <p:ph sz="half" idx="2"/>
          </p:nvPr>
        </p:nvSpPr>
        <p:spPr>
          <a:xfrm>
            <a:off x="6197599" y="1968504"/>
            <a:ext cx="5769113" cy="2523984"/>
          </a:xfrm>
        </p:spPr>
        <p:txBody>
          <a:bodyPr/>
          <a:lstStyle/>
          <a:p>
            <a:r>
              <a:rPr lang="en-US" sz="2200" dirty="0"/>
              <a:t>Fuel swelling undergoes the fission gas superlattice formation, and subsequent recrystallization (and FGS destruction) leading to accelerated swelling</a:t>
            </a:r>
          </a:p>
          <a:p>
            <a:r>
              <a:rPr lang="en-US" sz="2200" dirty="0"/>
              <a:t>Solid fission product swelling occurs in the same manner as with other intermetallic fuels</a:t>
            </a:r>
          </a:p>
          <a:p>
            <a:endParaRPr lang="en-US" sz="2200" dirty="0"/>
          </a:p>
          <a:p>
            <a:endParaRPr lang="en-US" sz="2200" dirty="0"/>
          </a:p>
        </p:txBody>
      </p:sp>
      <p:sp>
        <p:nvSpPr>
          <p:cNvPr id="5" name="Slide Number Placeholder 4">
            <a:extLst>
              <a:ext uri="{FF2B5EF4-FFF2-40B4-BE49-F238E27FC236}">
                <a16:creationId xmlns:a16="http://schemas.microsoft.com/office/drawing/2014/main" id="{BDA8BC0A-D62D-6A45-A024-12D0FF31280A}"/>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8" name="Picture 7">
            <a:extLst>
              <a:ext uri="{FF2B5EF4-FFF2-40B4-BE49-F238E27FC236}">
                <a16:creationId xmlns:a16="http://schemas.microsoft.com/office/drawing/2014/main" id="{2F17B55A-2491-0448-BA16-39598C4F5B63}"/>
              </a:ext>
            </a:extLst>
          </p:cNvPr>
          <p:cNvPicPr>
            <a:picLocks noChangeAspect="1"/>
          </p:cNvPicPr>
          <p:nvPr/>
        </p:nvPicPr>
        <p:blipFill>
          <a:blip r:embed="rId2"/>
          <a:stretch>
            <a:fillRect/>
          </a:stretch>
        </p:blipFill>
        <p:spPr>
          <a:xfrm>
            <a:off x="6875118" y="4383863"/>
            <a:ext cx="2427908" cy="2337614"/>
          </a:xfrm>
          <a:prstGeom prst="rect">
            <a:avLst/>
          </a:prstGeom>
        </p:spPr>
      </p:pic>
    </p:spTree>
    <p:extLst>
      <p:ext uri="{BB962C8B-B14F-4D97-AF65-F5344CB8AC3E}">
        <p14:creationId xmlns:p14="http://schemas.microsoft.com/office/powerpoint/2010/main" val="413815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46DC-E037-924D-9490-321AC29EF052}"/>
              </a:ext>
            </a:extLst>
          </p:cNvPr>
          <p:cNvSpPr>
            <a:spLocks noGrp="1"/>
          </p:cNvSpPr>
          <p:nvPr>
            <p:ph type="title"/>
          </p:nvPr>
        </p:nvSpPr>
        <p:spPr/>
        <p:txBody>
          <a:bodyPr/>
          <a:lstStyle/>
          <a:p>
            <a:r>
              <a:rPr lang="en-US" dirty="0"/>
              <a:t>Microstructure Evolution</a:t>
            </a:r>
          </a:p>
        </p:txBody>
      </p:sp>
      <p:sp>
        <p:nvSpPr>
          <p:cNvPr id="3" name="Content Placeholder 2">
            <a:extLst>
              <a:ext uri="{FF2B5EF4-FFF2-40B4-BE49-F238E27FC236}">
                <a16:creationId xmlns:a16="http://schemas.microsoft.com/office/drawing/2014/main" id="{B0DAC1AC-C3D7-4A4E-A439-91E184C4179C}"/>
              </a:ext>
            </a:extLst>
          </p:cNvPr>
          <p:cNvSpPr>
            <a:spLocks noGrp="1"/>
          </p:cNvSpPr>
          <p:nvPr>
            <p:ph sz="half" idx="1"/>
          </p:nvPr>
        </p:nvSpPr>
        <p:spPr>
          <a:xfrm>
            <a:off x="609599" y="1968503"/>
            <a:ext cx="6551421" cy="4157663"/>
          </a:xfrm>
        </p:spPr>
        <p:txBody>
          <a:bodyPr/>
          <a:lstStyle/>
          <a:p>
            <a:r>
              <a:rPr lang="en-US" sz="2200" dirty="0"/>
              <a:t>At fission densities in the range of 2.2E27 to 4.0E27 f/m3, little microstructural change is apparent using OM</a:t>
            </a:r>
          </a:p>
          <a:p>
            <a:r>
              <a:rPr lang="en-US" sz="2200" dirty="0"/>
              <a:t>As fission density increases from 4.0E27 f/m3 to 6.2E27 f/m3, grain refinement occurs, and formation of micron-scale porosity is visible in some regions near the U-Mo/Zr interface</a:t>
            </a:r>
          </a:p>
          <a:p>
            <a:r>
              <a:rPr lang="en-US" sz="2200" dirty="0"/>
              <a:t>At a fission density of 7.2E27 f/m3, grain refinement has occurred throughout the majority of the microstructure</a:t>
            </a:r>
          </a:p>
          <a:p>
            <a:r>
              <a:rPr lang="en-US" sz="2200" dirty="0"/>
              <a:t>Delamination of the fuel near the U-10Mo/Zr interface occurs at a local fission density of 9.5E27 f/m3</a:t>
            </a:r>
          </a:p>
          <a:p>
            <a:endParaRPr lang="en-US" sz="2200" dirty="0"/>
          </a:p>
          <a:p>
            <a:endParaRPr lang="en-US" sz="2200" dirty="0"/>
          </a:p>
        </p:txBody>
      </p:sp>
      <p:pic>
        <p:nvPicPr>
          <p:cNvPr id="6" name="Content Placeholder 5">
            <a:extLst>
              <a:ext uri="{FF2B5EF4-FFF2-40B4-BE49-F238E27FC236}">
                <a16:creationId xmlns:a16="http://schemas.microsoft.com/office/drawing/2014/main" id="{6C6E8275-A05D-864C-94B2-4F7EB41695D6}"/>
              </a:ext>
            </a:extLst>
          </p:cNvPr>
          <p:cNvPicPr>
            <a:picLocks noGrp="1" noChangeAspect="1"/>
          </p:cNvPicPr>
          <p:nvPr>
            <p:ph sz="half" idx="2"/>
          </p:nvPr>
        </p:nvPicPr>
        <p:blipFill>
          <a:blip r:embed="rId2"/>
          <a:stretch>
            <a:fillRect/>
          </a:stretch>
        </p:blipFill>
        <p:spPr>
          <a:xfrm>
            <a:off x="7161020" y="1968500"/>
            <a:ext cx="3953085" cy="4752977"/>
          </a:xfrm>
          <a:prstGeom prst="rect">
            <a:avLst/>
          </a:prstGeom>
        </p:spPr>
      </p:pic>
      <p:sp>
        <p:nvSpPr>
          <p:cNvPr id="5" name="Slide Number Placeholder 4">
            <a:extLst>
              <a:ext uri="{FF2B5EF4-FFF2-40B4-BE49-F238E27FC236}">
                <a16:creationId xmlns:a16="http://schemas.microsoft.com/office/drawing/2014/main" id="{50E82048-E08F-914C-8E4E-0CB0737EC456}"/>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
        <p:nvSpPr>
          <p:cNvPr id="7" name="Rectangle 6">
            <a:extLst>
              <a:ext uri="{FF2B5EF4-FFF2-40B4-BE49-F238E27FC236}">
                <a16:creationId xmlns:a16="http://schemas.microsoft.com/office/drawing/2014/main" id="{D9E8377D-9FBD-4948-A652-97EC115A8B90}"/>
              </a:ext>
            </a:extLst>
          </p:cNvPr>
          <p:cNvSpPr/>
          <p:nvPr/>
        </p:nvSpPr>
        <p:spPr>
          <a:xfrm>
            <a:off x="10992677" y="2875107"/>
            <a:ext cx="997226" cy="1754326"/>
          </a:xfrm>
          <a:prstGeom prst="rect">
            <a:avLst/>
          </a:prstGeom>
        </p:spPr>
        <p:txBody>
          <a:bodyPr wrap="square">
            <a:spAutoFit/>
          </a:bodyPr>
          <a:lstStyle/>
          <a:p>
            <a:pPr algn="ctr"/>
            <a:r>
              <a:rPr lang="en-US" dirty="0">
                <a:latin typeface="Helvetica" pitchFamily="2" charset="0"/>
              </a:rPr>
              <a:t>(a) 2.2, (b) 4.0,</a:t>
            </a:r>
          </a:p>
          <a:p>
            <a:pPr algn="ctr"/>
            <a:r>
              <a:rPr lang="en-US" dirty="0">
                <a:latin typeface="Helvetica" pitchFamily="2" charset="0"/>
              </a:rPr>
              <a:t>(c) 6.2, (d) 7.2, (e) 8.4, (f) 9.5</a:t>
            </a:r>
            <a:endParaRPr lang="en-US" dirty="0">
              <a:effectLst/>
              <a:latin typeface="Helvetica" pitchFamily="2" charset="0"/>
            </a:endParaRPr>
          </a:p>
        </p:txBody>
      </p:sp>
      <p:sp>
        <p:nvSpPr>
          <p:cNvPr id="8" name="TextBox 7">
            <a:extLst>
              <a:ext uri="{FF2B5EF4-FFF2-40B4-BE49-F238E27FC236}">
                <a16:creationId xmlns:a16="http://schemas.microsoft.com/office/drawing/2014/main" id="{120FA554-DCF1-584E-B7D3-7B9417F1E8DF}"/>
              </a:ext>
            </a:extLst>
          </p:cNvPr>
          <p:cNvSpPr txBox="1"/>
          <p:nvPr/>
        </p:nvSpPr>
        <p:spPr>
          <a:xfrm>
            <a:off x="10992677" y="2266122"/>
            <a:ext cx="1081157" cy="646331"/>
          </a:xfrm>
          <a:prstGeom prst="rect">
            <a:avLst/>
          </a:prstGeom>
          <a:noFill/>
        </p:spPr>
        <p:txBody>
          <a:bodyPr wrap="square" rtlCol="0">
            <a:spAutoFit/>
          </a:bodyPr>
          <a:lstStyle/>
          <a:p>
            <a:pPr algn="ctr"/>
            <a:r>
              <a:rPr lang="en-US" dirty="0"/>
              <a:t>Fission Density</a:t>
            </a:r>
          </a:p>
        </p:txBody>
      </p:sp>
    </p:spTree>
    <p:extLst>
      <p:ext uri="{BB962C8B-B14F-4D97-AF65-F5344CB8AC3E}">
        <p14:creationId xmlns:p14="http://schemas.microsoft.com/office/powerpoint/2010/main" val="203025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3E3D-BABD-4441-894B-1E4BF09E9F49}"/>
              </a:ext>
            </a:extLst>
          </p:cNvPr>
          <p:cNvSpPr>
            <a:spLocks noGrp="1"/>
          </p:cNvSpPr>
          <p:nvPr>
            <p:ph type="title"/>
          </p:nvPr>
        </p:nvSpPr>
        <p:spPr/>
        <p:txBody>
          <a:bodyPr/>
          <a:lstStyle/>
          <a:p>
            <a:r>
              <a:rPr lang="en-US" dirty="0"/>
              <a:t>Creep and Peaking</a:t>
            </a:r>
          </a:p>
        </p:txBody>
      </p:sp>
      <p:sp>
        <p:nvSpPr>
          <p:cNvPr id="3" name="Content Placeholder 2">
            <a:extLst>
              <a:ext uri="{FF2B5EF4-FFF2-40B4-BE49-F238E27FC236}">
                <a16:creationId xmlns:a16="http://schemas.microsoft.com/office/drawing/2014/main" id="{68F9419C-F526-4F4F-8621-A6A4FD6E63AD}"/>
              </a:ext>
            </a:extLst>
          </p:cNvPr>
          <p:cNvSpPr>
            <a:spLocks noGrp="1"/>
          </p:cNvSpPr>
          <p:nvPr>
            <p:ph sz="half" idx="1"/>
          </p:nvPr>
        </p:nvSpPr>
        <p:spPr>
          <a:xfrm>
            <a:off x="609600" y="1968503"/>
            <a:ext cx="6725478" cy="4157663"/>
          </a:xfrm>
        </p:spPr>
        <p:txBody>
          <a:bodyPr/>
          <a:lstStyle/>
          <a:p>
            <a:r>
              <a:rPr lang="en-US" sz="2200" dirty="0"/>
              <a:t>Irradiation enhanced creep is a key phenomenon that makes the monolithic fuel system viable</a:t>
            </a:r>
          </a:p>
          <a:p>
            <a:r>
              <a:rPr lang="en-US" sz="2200" dirty="0"/>
              <a:t>Fuel foils are constrained from swelling in the plane of the fuel plate by the cladding rails, and examination of irradiated fuel plates shows that little or no dimensional change is measured in this plane</a:t>
            </a:r>
          </a:p>
          <a:p>
            <a:r>
              <a:rPr lang="en-US" sz="2200" dirty="0"/>
              <a:t>Plate failures occur in the regions of the fuel plates with the highest fission density</a:t>
            </a:r>
          </a:p>
          <a:p>
            <a:r>
              <a:rPr lang="en-US" sz="2200" dirty="0"/>
              <a:t>Peaks in fission density are caused by power peaking at the ends and edges of fuel plates in this test configuration</a:t>
            </a:r>
          </a:p>
          <a:p>
            <a:endParaRPr lang="en-US" sz="2200" dirty="0"/>
          </a:p>
        </p:txBody>
      </p:sp>
      <p:pic>
        <p:nvPicPr>
          <p:cNvPr id="6" name="Content Placeholder 5">
            <a:extLst>
              <a:ext uri="{FF2B5EF4-FFF2-40B4-BE49-F238E27FC236}">
                <a16:creationId xmlns:a16="http://schemas.microsoft.com/office/drawing/2014/main" id="{B03C3BCA-00CA-1047-9074-7164D4BFA861}"/>
              </a:ext>
            </a:extLst>
          </p:cNvPr>
          <p:cNvPicPr>
            <a:picLocks noGrp="1" noChangeAspect="1"/>
          </p:cNvPicPr>
          <p:nvPr>
            <p:ph sz="half" idx="2"/>
          </p:nvPr>
        </p:nvPicPr>
        <p:blipFill>
          <a:blip r:embed="rId2"/>
          <a:stretch>
            <a:fillRect/>
          </a:stretch>
        </p:blipFill>
        <p:spPr>
          <a:xfrm>
            <a:off x="7514442" y="2307837"/>
            <a:ext cx="4677558" cy="3367408"/>
          </a:xfrm>
          <a:prstGeom prst="rect">
            <a:avLst/>
          </a:prstGeom>
        </p:spPr>
      </p:pic>
      <p:sp>
        <p:nvSpPr>
          <p:cNvPr id="5" name="Slide Number Placeholder 4">
            <a:extLst>
              <a:ext uri="{FF2B5EF4-FFF2-40B4-BE49-F238E27FC236}">
                <a16:creationId xmlns:a16="http://schemas.microsoft.com/office/drawing/2014/main" id="{1CBA34E8-4FC4-0541-AE68-8B68E3F2646F}"/>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4" name="Picture 3">
            <a:extLst>
              <a:ext uri="{FF2B5EF4-FFF2-40B4-BE49-F238E27FC236}">
                <a16:creationId xmlns:a16="http://schemas.microsoft.com/office/drawing/2014/main" id="{BAEC7D20-9A4A-8844-8E08-4DB6F0A0917F}"/>
              </a:ext>
            </a:extLst>
          </p:cNvPr>
          <p:cNvPicPr>
            <a:picLocks noChangeAspect="1"/>
          </p:cNvPicPr>
          <p:nvPr/>
        </p:nvPicPr>
        <p:blipFill>
          <a:blip r:embed="rId3"/>
          <a:stretch>
            <a:fillRect/>
          </a:stretch>
        </p:blipFill>
        <p:spPr>
          <a:xfrm>
            <a:off x="7109464" y="5675245"/>
            <a:ext cx="4618137" cy="791474"/>
          </a:xfrm>
          <a:prstGeom prst="rect">
            <a:avLst/>
          </a:prstGeom>
        </p:spPr>
      </p:pic>
    </p:spTree>
    <p:extLst>
      <p:ext uri="{BB962C8B-B14F-4D97-AF65-F5344CB8AC3E}">
        <p14:creationId xmlns:p14="http://schemas.microsoft.com/office/powerpoint/2010/main" val="2851314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B5DE-5825-6145-8593-8F8566876875}"/>
              </a:ext>
            </a:extLst>
          </p:cNvPr>
          <p:cNvSpPr>
            <a:spLocks noGrp="1"/>
          </p:cNvSpPr>
          <p:nvPr>
            <p:ph type="title"/>
          </p:nvPr>
        </p:nvSpPr>
        <p:spPr/>
        <p:txBody>
          <a:bodyPr/>
          <a:lstStyle/>
          <a:p>
            <a:r>
              <a:rPr lang="en-US" dirty="0"/>
              <a:t>Creep Forming Bulges</a:t>
            </a:r>
          </a:p>
        </p:txBody>
      </p:sp>
      <p:sp>
        <p:nvSpPr>
          <p:cNvPr id="3" name="Content Placeholder 2">
            <a:extLst>
              <a:ext uri="{FF2B5EF4-FFF2-40B4-BE49-F238E27FC236}">
                <a16:creationId xmlns:a16="http://schemas.microsoft.com/office/drawing/2014/main" id="{81E62523-A182-904B-A662-F51E34443947}"/>
              </a:ext>
            </a:extLst>
          </p:cNvPr>
          <p:cNvSpPr>
            <a:spLocks noGrp="1"/>
          </p:cNvSpPr>
          <p:nvPr>
            <p:ph sz="half" idx="1"/>
          </p:nvPr>
        </p:nvSpPr>
        <p:spPr/>
        <p:txBody>
          <a:bodyPr/>
          <a:lstStyle/>
          <a:p>
            <a:r>
              <a:rPr lang="en-US" sz="2200" dirty="0"/>
              <a:t>The formation of this thick region can be explained by irradiation enhanced creep of the fuel driven by the stress that builds up at the rail constraint caused by fission product swelling</a:t>
            </a:r>
          </a:p>
          <a:p>
            <a:r>
              <a:rPr lang="en-US" sz="2200" dirty="0"/>
              <a:t>Swelling at the plate edges is lower than expected, due to the constraint of the plate rail</a:t>
            </a:r>
          </a:p>
          <a:p>
            <a:r>
              <a:rPr lang="en-US" sz="2200" dirty="0"/>
              <a:t>Fuel moves inward by irradiation-enhanced creep to form the thick region approximately 3 mm from the edge of the foil</a:t>
            </a:r>
          </a:p>
          <a:p>
            <a:endParaRPr lang="en-US" sz="2200" dirty="0"/>
          </a:p>
        </p:txBody>
      </p:sp>
      <p:sp>
        <p:nvSpPr>
          <p:cNvPr id="4" name="Content Placeholder 3">
            <a:extLst>
              <a:ext uri="{FF2B5EF4-FFF2-40B4-BE49-F238E27FC236}">
                <a16:creationId xmlns:a16="http://schemas.microsoft.com/office/drawing/2014/main" id="{A1D60958-9D55-E048-A634-4BDEBCFC2B27}"/>
              </a:ext>
            </a:extLst>
          </p:cNvPr>
          <p:cNvSpPr>
            <a:spLocks noGrp="1"/>
          </p:cNvSpPr>
          <p:nvPr>
            <p:ph sz="half" idx="2"/>
          </p:nvPr>
        </p:nvSpPr>
        <p:spPr/>
        <p:txBody>
          <a:bodyPr/>
          <a:lstStyle/>
          <a:p>
            <a:r>
              <a:rPr lang="en-US" sz="2200" dirty="0"/>
              <a:t>While there is a creep correlation to predict this dimensional change, very little is known about UMo creep</a:t>
            </a:r>
          </a:p>
        </p:txBody>
      </p:sp>
      <p:sp>
        <p:nvSpPr>
          <p:cNvPr id="5" name="Slide Number Placeholder 4">
            <a:extLst>
              <a:ext uri="{FF2B5EF4-FFF2-40B4-BE49-F238E27FC236}">
                <a16:creationId xmlns:a16="http://schemas.microsoft.com/office/drawing/2014/main" id="{8007F04C-45C6-014D-9501-F9144D2E9B4C}"/>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6" name="Content Placeholder 5">
            <a:extLst>
              <a:ext uri="{FF2B5EF4-FFF2-40B4-BE49-F238E27FC236}">
                <a16:creationId xmlns:a16="http://schemas.microsoft.com/office/drawing/2014/main" id="{9AF6E2CA-0D6C-554E-9343-CEB440E6C43C}"/>
              </a:ext>
            </a:extLst>
          </p:cNvPr>
          <p:cNvPicPr>
            <a:picLocks noChangeAspect="1"/>
          </p:cNvPicPr>
          <p:nvPr/>
        </p:nvPicPr>
        <p:blipFill>
          <a:blip r:embed="rId2"/>
          <a:stretch>
            <a:fillRect/>
          </a:stretch>
        </p:blipFill>
        <p:spPr bwMode="auto">
          <a:xfrm>
            <a:off x="6579704" y="3143643"/>
            <a:ext cx="4462670" cy="32127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9762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a:xfrm>
            <a:off x="609600" y="1968503"/>
            <a:ext cx="6178826" cy="4157663"/>
          </a:xfrm>
        </p:spPr>
        <p:txBody>
          <a:bodyPr/>
          <a:lstStyle/>
          <a:p>
            <a:r>
              <a:rPr lang="en-US" sz="2200" dirty="0"/>
              <a:t>The rolling process can degrade the gamma phase, inducing phase decomposition</a:t>
            </a:r>
          </a:p>
          <a:p>
            <a:r>
              <a:rPr lang="en-US" sz="2200" dirty="0"/>
              <a:t>The eutectoid decomposition initiates when alternate lamellar structures, consisting of alpha-U and gamma-U with higher Mo content than the matrix (or potentially U2Mo), forms in U-Mo fuel</a:t>
            </a:r>
          </a:p>
          <a:p>
            <a:r>
              <a:rPr lang="en-US" sz="2200" dirty="0"/>
              <a:t>The lamellar structure tends to nucleate primarily along the prior gamma-UMo grain boundaries, but nucleation on deformation bands inside of the grains has been noted as well</a:t>
            </a:r>
          </a:p>
          <a:p>
            <a:endParaRPr lang="en-US" sz="2200" dirty="0"/>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rotWithShape="1">
          <a:blip r:embed="rId2"/>
          <a:srcRect r="50267" b="45088"/>
          <a:stretch/>
        </p:blipFill>
        <p:spPr>
          <a:xfrm>
            <a:off x="7658652" y="1802328"/>
            <a:ext cx="2678043" cy="1865211"/>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8" name="Picture 7">
            <a:extLst>
              <a:ext uri="{FF2B5EF4-FFF2-40B4-BE49-F238E27FC236}">
                <a16:creationId xmlns:a16="http://schemas.microsoft.com/office/drawing/2014/main" id="{994DA0DA-FB31-004B-A68E-00356E8F8C87}"/>
              </a:ext>
            </a:extLst>
          </p:cNvPr>
          <p:cNvPicPr>
            <a:picLocks noChangeAspect="1"/>
          </p:cNvPicPr>
          <p:nvPr/>
        </p:nvPicPr>
        <p:blipFill>
          <a:blip r:embed="rId3"/>
          <a:stretch>
            <a:fillRect/>
          </a:stretch>
        </p:blipFill>
        <p:spPr>
          <a:xfrm>
            <a:off x="7907958" y="3667539"/>
            <a:ext cx="2179430" cy="2920013"/>
          </a:xfrm>
          <a:prstGeom prst="rect">
            <a:avLst/>
          </a:prstGeom>
        </p:spPr>
      </p:pic>
    </p:spTree>
    <p:extLst>
      <p:ext uri="{BB962C8B-B14F-4D97-AF65-F5344CB8AC3E}">
        <p14:creationId xmlns:p14="http://schemas.microsoft.com/office/powerpoint/2010/main" val="498755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r>
              <a:rPr lang="en-US" sz="2200" dirty="0"/>
              <a:t>When the as-rolled material is subjected to annealing (heat treatment), the grains relax internal stresses</a:t>
            </a:r>
          </a:p>
          <a:p>
            <a:r>
              <a:rPr lang="en-US" sz="2200" dirty="0"/>
              <a:t>Grain size distribution of U-10Mo fuel widens with an increase in annealing temperature, likely due to pinning from precipitates</a:t>
            </a:r>
          </a:p>
          <a:p>
            <a:r>
              <a:rPr lang="en-US" sz="2200" dirty="0"/>
              <a:t>Homogenization of the microstructure must be weighed against cost of high temperature fabrication processes</a:t>
            </a:r>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a:blip r:embed="rId2"/>
          <a:stretch>
            <a:fillRect/>
          </a:stretch>
        </p:blipFill>
        <p:spPr>
          <a:xfrm>
            <a:off x="6197600" y="2348980"/>
            <a:ext cx="5384800" cy="3396703"/>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
        <p:nvSpPr>
          <p:cNvPr id="7" name="Rectangle 6">
            <a:extLst>
              <a:ext uri="{FF2B5EF4-FFF2-40B4-BE49-F238E27FC236}">
                <a16:creationId xmlns:a16="http://schemas.microsoft.com/office/drawing/2014/main" id="{DCF76789-54D3-F64F-8687-07B9CDFF0AEE}"/>
              </a:ext>
            </a:extLst>
          </p:cNvPr>
          <p:cNvSpPr/>
          <p:nvPr/>
        </p:nvSpPr>
        <p:spPr>
          <a:xfrm>
            <a:off x="6287052" y="5665499"/>
            <a:ext cx="5384800" cy="584775"/>
          </a:xfrm>
          <a:prstGeom prst="rect">
            <a:avLst/>
          </a:prstGeom>
        </p:spPr>
        <p:txBody>
          <a:bodyPr wrap="square">
            <a:spAutoFit/>
          </a:bodyPr>
          <a:lstStyle/>
          <a:p>
            <a:r>
              <a:rPr lang="en-US" sz="1600" dirty="0">
                <a:latin typeface="Times" pitchFamily="2" charset="0"/>
              </a:rPr>
              <a:t>(a): as-rolled (b) rolled and annealed at 700C and (c) rolled and annealed at 1000C</a:t>
            </a:r>
            <a:endParaRPr lang="en-US" sz="1600" dirty="0">
              <a:effectLst/>
              <a:latin typeface="Times" pitchFamily="2" charset="0"/>
            </a:endParaRPr>
          </a:p>
        </p:txBody>
      </p:sp>
    </p:spTree>
    <p:extLst>
      <p:ext uri="{BB962C8B-B14F-4D97-AF65-F5344CB8AC3E}">
        <p14:creationId xmlns:p14="http://schemas.microsoft.com/office/powerpoint/2010/main" val="2047931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Microstructure Effects on Performance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endParaRPr lang="en-US" sz="2200" dirty="0"/>
          </a:p>
          <a:p>
            <a:endParaRPr lang="en-US" sz="2200" dirty="0"/>
          </a:p>
        </p:txBody>
      </p:sp>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9" name="Content Placeholder 8">
            <a:extLst>
              <a:ext uri="{FF2B5EF4-FFF2-40B4-BE49-F238E27FC236}">
                <a16:creationId xmlns:a16="http://schemas.microsoft.com/office/drawing/2014/main" id="{8FFDC95D-A765-2049-85A7-5764AD789D62}"/>
              </a:ext>
            </a:extLst>
          </p:cNvPr>
          <p:cNvPicPr>
            <a:picLocks noGrp="1" noChangeAspect="1"/>
          </p:cNvPicPr>
          <p:nvPr>
            <p:ph sz="half" idx="2"/>
          </p:nvPr>
        </p:nvPicPr>
        <p:blipFill>
          <a:blip r:embed="rId2"/>
          <a:stretch>
            <a:fillRect/>
          </a:stretch>
        </p:blipFill>
        <p:spPr>
          <a:xfrm>
            <a:off x="7581900" y="2294731"/>
            <a:ext cx="2616200" cy="3505200"/>
          </a:xfrm>
          <a:prstGeom prst="rect">
            <a:avLst/>
          </a:prstGeom>
        </p:spPr>
      </p:pic>
      <p:sp>
        <p:nvSpPr>
          <p:cNvPr id="10" name="Content Placeholder 2">
            <a:extLst>
              <a:ext uri="{FF2B5EF4-FFF2-40B4-BE49-F238E27FC236}">
                <a16:creationId xmlns:a16="http://schemas.microsoft.com/office/drawing/2014/main" id="{BFBDFB0C-6E0A-7847-A3B6-3BA6168137D4}"/>
              </a:ext>
            </a:extLst>
          </p:cNvPr>
          <p:cNvSpPr txBox="1">
            <a:spLocks/>
          </p:cNvSpPr>
          <p:nvPr/>
        </p:nvSpPr>
        <p:spPr bwMode="auto">
          <a:xfrm>
            <a:off x="761999" y="2120903"/>
            <a:ext cx="6016487"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200" dirty="0"/>
              <a:t>When the decomposed regions revert back to gamma-UMo, a perfect phase transformation is not possible, and a network of dislocations is left in the gamma-UMo matrix</a:t>
            </a:r>
          </a:p>
          <a:p>
            <a:r>
              <a:rPr lang="en-US" sz="2200" dirty="0"/>
              <a:t>This increased dislocation density has been experimentally associated with grain refinement zones</a:t>
            </a:r>
          </a:p>
          <a:p>
            <a:r>
              <a:rPr lang="en-US" sz="2200" dirty="0"/>
              <a:t>Thus, with an increase in the decomposed regions in the as-fabricated fuel, there are additional nuclei for grain refinement</a:t>
            </a:r>
          </a:p>
          <a:p>
            <a:endParaRPr lang="en-US" sz="2200" dirty="0"/>
          </a:p>
        </p:txBody>
      </p:sp>
    </p:spTree>
    <p:extLst>
      <p:ext uri="{BB962C8B-B14F-4D97-AF65-F5344CB8AC3E}">
        <p14:creationId xmlns:p14="http://schemas.microsoft.com/office/powerpoint/2010/main" val="208064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7E18-D2C8-594B-8B38-86D8EACACB92}"/>
              </a:ext>
            </a:extLst>
          </p:cNvPr>
          <p:cNvSpPr>
            <a:spLocks noGrp="1"/>
          </p:cNvSpPr>
          <p:nvPr>
            <p:ph type="title"/>
          </p:nvPr>
        </p:nvSpPr>
        <p:spPr/>
        <p:txBody>
          <a:bodyPr/>
          <a:lstStyle/>
          <a:p>
            <a:r>
              <a:rPr lang="en-US" dirty="0"/>
              <a:t>Chemical Homogeneity</a:t>
            </a:r>
          </a:p>
        </p:txBody>
      </p:sp>
      <p:sp>
        <p:nvSpPr>
          <p:cNvPr id="3" name="Content Placeholder 2">
            <a:extLst>
              <a:ext uri="{FF2B5EF4-FFF2-40B4-BE49-F238E27FC236}">
                <a16:creationId xmlns:a16="http://schemas.microsoft.com/office/drawing/2014/main" id="{C70C2482-AD4C-AD4F-AF58-427676EC1D85}"/>
              </a:ext>
            </a:extLst>
          </p:cNvPr>
          <p:cNvSpPr>
            <a:spLocks noGrp="1"/>
          </p:cNvSpPr>
          <p:nvPr>
            <p:ph sz="half" idx="1"/>
          </p:nvPr>
        </p:nvSpPr>
        <p:spPr/>
        <p:txBody>
          <a:bodyPr/>
          <a:lstStyle/>
          <a:p>
            <a:r>
              <a:rPr lang="en-US" sz="2200" dirty="0"/>
              <a:t>Due to the solidification process, similar to atomization, Mo rich regions will solidify first, and Mo depleted grain edges/boundaries will form</a:t>
            </a:r>
          </a:p>
          <a:p>
            <a:r>
              <a:rPr lang="en-US" sz="2200" dirty="0"/>
              <a:t>Decomposition is more likely in Mo-lean areas, due to the phase diagram</a:t>
            </a:r>
          </a:p>
          <a:p>
            <a:r>
              <a:rPr lang="en-US" sz="2200" dirty="0"/>
              <a:t>Homogenization processes can be performed (high T annealing) to reduce the chemical gradients</a:t>
            </a:r>
          </a:p>
          <a:p>
            <a:r>
              <a:rPr lang="en-US" sz="2200" dirty="0"/>
              <a:t>Mo concentration gradients change with the homogenization temperature</a:t>
            </a:r>
          </a:p>
          <a:p>
            <a:endParaRPr lang="en-US" sz="2200" dirty="0"/>
          </a:p>
        </p:txBody>
      </p:sp>
      <p:pic>
        <p:nvPicPr>
          <p:cNvPr id="6" name="Content Placeholder 5">
            <a:extLst>
              <a:ext uri="{FF2B5EF4-FFF2-40B4-BE49-F238E27FC236}">
                <a16:creationId xmlns:a16="http://schemas.microsoft.com/office/drawing/2014/main" id="{20EEA41D-E840-9B44-A45C-873E9A1257C7}"/>
              </a:ext>
            </a:extLst>
          </p:cNvPr>
          <p:cNvPicPr>
            <a:picLocks noGrp="1" noChangeAspect="1"/>
          </p:cNvPicPr>
          <p:nvPr>
            <p:ph sz="half" idx="2"/>
          </p:nvPr>
        </p:nvPicPr>
        <p:blipFill>
          <a:blip r:embed="rId2"/>
          <a:stretch>
            <a:fillRect/>
          </a:stretch>
        </p:blipFill>
        <p:spPr>
          <a:xfrm>
            <a:off x="6197600" y="2142332"/>
            <a:ext cx="5994400" cy="3458307"/>
          </a:xfrm>
          <a:prstGeom prst="rect">
            <a:avLst/>
          </a:prstGeom>
        </p:spPr>
      </p:pic>
      <p:sp>
        <p:nvSpPr>
          <p:cNvPr id="5" name="Slide Number Placeholder 4">
            <a:extLst>
              <a:ext uri="{FF2B5EF4-FFF2-40B4-BE49-F238E27FC236}">
                <a16:creationId xmlns:a16="http://schemas.microsoft.com/office/drawing/2014/main" id="{A4FEF773-D75C-4843-93A4-B34B75F43825}"/>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240428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3159-6853-3842-BB8C-967FEE055D85}"/>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32CF4C4-75C8-204B-AB80-C8FBEA57A7C6}"/>
              </a:ext>
            </a:extLst>
          </p:cNvPr>
          <p:cNvSpPr>
            <a:spLocks noGrp="1"/>
          </p:cNvSpPr>
          <p:nvPr>
            <p:ph idx="1"/>
          </p:nvPr>
        </p:nvSpPr>
        <p:spPr/>
        <p:txBody>
          <a:bodyPr/>
          <a:lstStyle/>
          <a:p>
            <a:endParaRPr lang="en-US" sz="2200" dirty="0"/>
          </a:p>
        </p:txBody>
      </p:sp>
      <p:sp>
        <p:nvSpPr>
          <p:cNvPr id="4" name="Slide Number Placeholder 3">
            <a:extLst>
              <a:ext uri="{FF2B5EF4-FFF2-40B4-BE49-F238E27FC236}">
                <a16:creationId xmlns:a16="http://schemas.microsoft.com/office/drawing/2014/main" id="{E25DA835-5879-0E44-8CD7-E66C6F7EE9F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570500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4211-DCCD-B848-9D2E-8C0D60604698}"/>
              </a:ext>
            </a:extLst>
          </p:cNvPr>
          <p:cNvSpPr>
            <a:spLocks noGrp="1"/>
          </p:cNvSpPr>
          <p:nvPr>
            <p:ph type="title"/>
          </p:nvPr>
        </p:nvSpPr>
        <p:spPr/>
        <p:txBody>
          <a:bodyPr/>
          <a:lstStyle/>
          <a:p>
            <a:r>
              <a:rPr lang="en-US" dirty="0"/>
              <a:t>Microstructural Modeling of UMo</a:t>
            </a:r>
          </a:p>
        </p:txBody>
      </p:sp>
      <p:sp>
        <p:nvSpPr>
          <p:cNvPr id="3" name="Content Placeholder 2">
            <a:extLst>
              <a:ext uri="{FF2B5EF4-FFF2-40B4-BE49-F238E27FC236}">
                <a16:creationId xmlns:a16="http://schemas.microsoft.com/office/drawing/2014/main" id="{1A4192A5-8F6E-2A4E-B8E5-033B72D6D57B}"/>
              </a:ext>
            </a:extLst>
          </p:cNvPr>
          <p:cNvSpPr>
            <a:spLocks noGrp="1"/>
          </p:cNvSpPr>
          <p:nvPr>
            <p:ph sz="half" idx="1"/>
          </p:nvPr>
        </p:nvSpPr>
        <p:spPr/>
        <p:txBody>
          <a:bodyPr/>
          <a:lstStyle/>
          <a:p>
            <a:r>
              <a:rPr lang="en-US" sz="2200" dirty="0"/>
              <a:t>Lower length scale modeling in the USHPRR program was initiated in 2015 to mitigate risks associated with unknown behaviors of UMo fuel</a:t>
            </a:r>
          </a:p>
          <a:p>
            <a:r>
              <a:rPr lang="en-US" sz="2200" dirty="0"/>
              <a:t>The AFIP6-MkII experiment exhibited early onset breakaway swelling which did not fit with previous experimental efforts</a:t>
            </a:r>
          </a:p>
          <a:p>
            <a:r>
              <a:rPr lang="en-US" sz="2200" dirty="0"/>
              <a:t>LLS modeling can explore fundamental phenomena to obtain mechanistic predictions of fuel behavior</a:t>
            </a:r>
          </a:p>
          <a:p>
            <a:endParaRPr lang="en-US" sz="2200" dirty="0"/>
          </a:p>
        </p:txBody>
      </p:sp>
      <p:sp>
        <p:nvSpPr>
          <p:cNvPr id="5" name="Slide Number Placeholder 4">
            <a:extLst>
              <a:ext uri="{FF2B5EF4-FFF2-40B4-BE49-F238E27FC236}">
                <a16:creationId xmlns:a16="http://schemas.microsoft.com/office/drawing/2014/main" id="{C008DDA6-BC82-EA4C-9A1D-049D1FF2F3A1}"/>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6" name="Picture 5">
            <a:extLst>
              <a:ext uri="{FF2B5EF4-FFF2-40B4-BE49-F238E27FC236}">
                <a16:creationId xmlns:a16="http://schemas.microsoft.com/office/drawing/2014/main" id="{9AD084AE-50B9-5C48-AD58-78B72C2D113D}"/>
              </a:ext>
            </a:extLst>
          </p:cNvPr>
          <p:cNvPicPr/>
          <p:nvPr/>
        </p:nvPicPr>
        <p:blipFill rotWithShape="1">
          <a:blip r:embed="rId2"/>
          <a:srcRect l="67210"/>
          <a:stretch/>
        </p:blipFill>
        <p:spPr>
          <a:xfrm rot="5400000">
            <a:off x="7225280" y="1689189"/>
            <a:ext cx="3458267" cy="4454213"/>
          </a:xfrm>
          <a:prstGeom prst="rect">
            <a:avLst/>
          </a:prstGeom>
        </p:spPr>
      </p:pic>
    </p:spTree>
    <p:extLst>
      <p:ext uri="{BB962C8B-B14F-4D97-AF65-F5344CB8AC3E}">
        <p14:creationId xmlns:p14="http://schemas.microsoft.com/office/powerpoint/2010/main" val="1341496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7D53-A2C4-4F46-9A86-D33F2E8E8858}"/>
              </a:ext>
            </a:extLst>
          </p:cNvPr>
          <p:cNvSpPr>
            <a:spLocks noGrp="1"/>
          </p:cNvSpPr>
          <p:nvPr>
            <p:ph type="title"/>
          </p:nvPr>
        </p:nvSpPr>
        <p:spPr/>
        <p:txBody>
          <a:bodyPr/>
          <a:lstStyle/>
          <a:p>
            <a:r>
              <a:rPr lang="en-US" dirty="0"/>
              <a:t>Microstructural Modeling of </a:t>
            </a:r>
            <a:r>
              <a:rPr lang="en-US" dirty="0" err="1"/>
              <a:t>UMo</a:t>
            </a:r>
            <a:endParaRPr lang="en-US" dirty="0"/>
          </a:p>
        </p:txBody>
      </p:sp>
      <p:sp>
        <p:nvSpPr>
          <p:cNvPr id="3" name="Content Placeholder 2">
            <a:extLst>
              <a:ext uri="{FF2B5EF4-FFF2-40B4-BE49-F238E27FC236}">
                <a16:creationId xmlns:a16="http://schemas.microsoft.com/office/drawing/2014/main" id="{FC1C9D62-1103-8045-BE49-EB6EDD0B09D7}"/>
              </a:ext>
            </a:extLst>
          </p:cNvPr>
          <p:cNvSpPr>
            <a:spLocks noGrp="1"/>
          </p:cNvSpPr>
          <p:nvPr>
            <p:ph sz="half" idx="1"/>
          </p:nvPr>
        </p:nvSpPr>
        <p:spPr/>
        <p:txBody>
          <a:bodyPr/>
          <a:lstStyle/>
          <a:p>
            <a:r>
              <a:rPr lang="en-US" sz="2400" dirty="0"/>
              <a:t>The major physical processes impacting RTR fuel performance are intricately related</a:t>
            </a:r>
          </a:p>
          <a:p>
            <a:r>
              <a:rPr lang="en-US" sz="2400" dirty="0"/>
              <a:t>The key four classes of physical processes: operating parameters, fuel microstructural and materials property changes, and dimensional changes of the fuel plate</a:t>
            </a:r>
          </a:p>
          <a:p>
            <a:r>
              <a:rPr lang="en-US" sz="2400" dirty="0"/>
              <a:t>Microstructural change is the nexus of the irradiation behavior of fuel plates</a:t>
            </a:r>
          </a:p>
          <a:p>
            <a:endParaRPr lang="en-US" sz="2400" dirty="0"/>
          </a:p>
        </p:txBody>
      </p:sp>
      <p:pic>
        <p:nvPicPr>
          <p:cNvPr id="6" name="Content Placeholder 5">
            <a:extLst>
              <a:ext uri="{FF2B5EF4-FFF2-40B4-BE49-F238E27FC236}">
                <a16:creationId xmlns:a16="http://schemas.microsoft.com/office/drawing/2014/main" id="{15D11C92-EAB1-EA46-847A-15B2750EB1DD}"/>
              </a:ext>
            </a:extLst>
          </p:cNvPr>
          <p:cNvPicPr>
            <a:picLocks noGrp="1" noChangeAspect="1"/>
          </p:cNvPicPr>
          <p:nvPr>
            <p:ph sz="half" idx="2"/>
          </p:nvPr>
        </p:nvPicPr>
        <p:blipFill>
          <a:blip r:embed="rId2"/>
          <a:stretch>
            <a:fillRect/>
          </a:stretch>
        </p:blipFill>
        <p:spPr>
          <a:xfrm>
            <a:off x="6197600" y="2674359"/>
            <a:ext cx="5910308" cy="3013921"/>
          </a:xfrm>
          <a:prstGeom prst="rect">
            <a:avLst/>
          </a:prstGeom>
        </p:spPr>
      </p:pic>
      <p:sp>
        <p:nvSpPr>
          <p:cNvPr id="5" name="Slide Number Placeholder 4">
            <a:extLst>
              <a:ext uri="{FF2B5EF4-FFF2-40B4-BE49-F238E27FC236}">
                <a16:creationId xmlns:a16="http://schemas.microsoft.com/office/drawing/2014/main" id="{2025C5FB-7EA4-C049-8E88-9FE5B90159C6}"/>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99198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A6CD-55A4-AD41-A88A-2524130B2113}"/>
              </a:ext>
            </a:extLst>
          </p:cNvPr>
          <p:cNvSpPr>
            <a:spLocks noGrp="1"/>
          </p:cNvSpPr>
          <p:nvPr>
            <p:ph type="title"/>
          </p:nvPr>
        </p:nvSpPr>
        <p:spPr/>
        <p:txBody>
          <a:bodyPr/>
          <a:lstStyle/>
          <a:p>
            <a:r>
              <a:rPr lang="en-US" dirty="0"/>
              <a:t>Grain Size Effects on Swelling</a:t>
            </a:r>
          </a:p>
        </p:txBody>
      </p:sp>
      <p:sp>
        <p:nvSpPr>
          <p:cNvPr id="3" name="Content Placeholder 2">
            <a:extLst>
              <a:ext uri="{FF2B5EF4-FFF2-40B4-BE49-F238E27FC236}">
                <a16:creationId xmlns:a16="http://schemas.microsoft.com/office/drawing/2014/main" id="{E749B1FD-56FC-D64B-ADA3-F5FA54D60480}"/>
              </a:ext>
            </a:extLst>
          </p:cNvPr>
          <p:cNvSpPr>
            <a:spLocks noGrp="1"/>
          </p:cNvSpPr>
          <p:nvPr>
            <p:ph sz="half" idx="1"/>
          </p:nvPr>
        </p:nvSpPr>
        <p:spPr/>
        <p:txBody>
          <a:bodyPr/>
          <a:lstStyle/>
          <a:p>
            <a:r>
              <a:rPr lang="en-US" sz="2200" dirty="0"/>
              <a:t>Grain size can affect the rate and magnitude of swelling</a:t>
            </a:r>
          </a:p>
          <a:p>
            <a:r>
              <a:rPr lang="en-US" sz="2200" dirty="0"/>
              <a:t>Initial grain size impacts the rate at which the FGS is destroyed</a:t>
            </a:r>
          </a:p>
          <a:p>
            <a:r>
              <a:rPr lang="en-US" sz="2200" dirty="0"/>
              <a:t>The initial conditions for which intergranular bubbles and new grains can nucleate are define by as fabricated grain size</a:t>
            </a:r>
          </a:p>
          <a:p>
            <a:r>
              <a:rPr lang="en-US" sz="2200" dirty="0"/>
              <a:t>The continuing rate of grain refinement is also governed by initial grain size</a:t>
            </a:r>
          </a:p>
          <a:p>
            <a:pPr marL="0" indent="0">
              <a:buNone/>
            </a:pPr>
            <a:endParaRPr lang="en-US" sz="2200" dirty="0"/>
          </a:p>
        </p:txBody>
      </p:sp>
      <p:pic>
        <p:nvPicPr>
          <p:cNvPr id="6" name="Content Placeholder 5">
            <a:extLst>
              <a:ext uri="{FF2B5EF4-FFF2-40B4-BE49-F238E27FC236}">
                <a16:creationId xmlns:a16="http://schemas.microsoft.com/office/drawing/2014/main" id="{E08929F8-BEA3-BA47-990B-3DB942B57C9E}"/>
              </a:ext>
            </a:extLst>
          </p:cNvPr>
          <p:cNvPicPr>
            <a:picLocks noGrp="1" noChangeAspect="1"/>
          </p:cNvPicPr>
          <p:nvPr>
            <p:ph sz="half" idx="2"/>
          </p:nvPr>
        </p:nvPicPr>
        <p:blipFill>
          <a:blip r:embed="rId2"/>
          <a:stretch>
            <a:fillRect/>
          </a:stretch>
        </p:blipFill>
        <p:spPr>
          <a:xfrm>
            <a:off x="6302288" y="1968500"/>
            <a:ext cx="5175424" cy="4157663"/>
          </a:xfrm>
          <a:prstGeom prst="rect">
            <a:avLst/>
          </a:prstGeom>
        </p:spPr>
      </p:pic>
      <p:sp>
        <p:nvSpPr>
          <p:cNvPr id="5" name="Slide Number Placeholder 4">
            <a:extLst>
              <a:ext uri="{FF2B5EF4-FFF2-40B4-BE49-F238E27FC236}">
                <a16:creationId xmlns:a16="http://schemas.microsoft.com/office/drawing/2014/main" id="{44BC1148-65D1-1B42-9A9D-DA65CD92E71B}"/>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1052798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BE83-90F2-F74E-9183-B868C3316181}"/>
              </a:ext>
            </a:extLst>
          </p:cNvPr>
          <p:cNvSpPr>
            <a:spLocks noGrp="1"/>
          </p:cNvSpPr>
          <p:nvPr>
            <p:ph type="title"/>
          </p:nvPr>
        </p:nvSpPr>
        <p:spPr/>
        <p:txBody>
          <a:bodyPr/>
          <a:lstStyle/>
          <a:p>
            <a:r>
              <a:rPr lang="en-US" dirty="0"/>
              <a:t>Aluminum in Research Reactors</a:t>
            </a:r>
          </a:p>
        </p:txBody>
      </p:sp>
      <p:sp>
        <p:nvSpPr>
          <p:cNvPr id="3" name="Content Placeholder 2">
            <a:extLst>
              <a:ext uri="{FF2B5EF4-FFF2-40B4-BE49-F238E27FC236}">
                <a16:creationId xmlns:a16="http://schemas.microsoft.com/office/drawing/2014/main" id="{44E3E572-5B9C-D84C-8FEB-72639BFB5AD3}"/>
              </a:ext>
            </a:extLst>
          </p:cNvPr>
          <p:cNvSpPr>
            <a:spLocks noGrp="1"/>
          </p:cNvSpPr>
          <p:nvPr>
            <p:ph sz="half" idx="1"/>
          </p:nvPr>
        </p:nvSpPr>
        <p:spPr>
          <a:xfrm>
            <a:off x="609599" y="1968503"/>
            <a:ext cx="10972799" cy="1760349"/>
          </a:xfrm>
        </p:spPr>
        <p:txBody>
          <a:bodyPr/>
          <a:lstStyle/>
          <a:p>
            <a:r>
              <a:rPr lang="en-US" sz="2400" dirty="0"/>
              <a:t>Aluminum alloys are generally too weak or have temperature limitations that preclude their use in commercial reactors</a:t>
            </a:r>
          </a:p>
          <a:p>
            <a:r>
              <a:rPr lang="en-US" sz="2400" dirty="0"/>
              <a:t>In most research reactors where bulk water coolant temperatures are usually &lt;100C, aluminum alloys are quite comfortable and are universally employed</a:t>
            </a:r>
          </a:p>
          <a:p>
            <a:endParaRPr lang="en-US" sz="2400" dirty="0"/>
          </a:p>
        </p:txBody>
      </p:sp>
      <p:sp>
        <p:nvSpPr>
          <p:cNvPr id="5" name="Slide Number Placeholder 4">
            <a:extLst>
              <a:ext uri="{FF2B5EF4-FFF2-40B4-BE49-F238E27FC236}">
                <a16:creationId xmlns:a16="http://schemas.microsoft.com/office/drawing/2014/main" id="{517EBF1F-983E-3647-8585-B1337C81491A}"/>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pic>
        <p:nvPicPr>
          <p:cNvPr id="6" name="Picture 5">
            <a:extLst>
              <a:ext uri="{FF2B5EF4-FFF2-40B4-BE49-F238E27FC236}">
                <a16:creationId xmlns:a16="http://schemas.microsoft.com/office/drawing/2014/main" id="{991AB942-03EF-5047-9330-5C219FA2D5E3}"/>
              </a:ext>
            </a:extLst>
          </p:cNvPr>
          <p:cNvPicPr>
            <a:picLocks noChangeAspect="1"/>
          </p:cNvPicPr>
          <p:nvPr/>
        </p:nvPicPr>
        <p:blipFill>
          <a:blip r:embed="rId2"/>
          <a:stretch>
            <a:fillRect/>
          </a:stretch>
        </p:blipFill>
        <p:spPr>
          <a:xfrm>
            <a:off x="960169" y="4221166"/>
            <a:ext cx="9867900" cy="1905000"/>
          </a:xfrm>
          <a:prstGeom prst="rect">
            <a:avLst/>
          </a:prstGeom>
        </p:spPr>
      </p:pic>
      <p:pic>
        <p:nvPicPr>
          <p:cNvPr id="7" name="Picture 6">
            <a:extLst>
              <a:ext uri="{FF2B5EF4-FFF2-40B4-BE49-F238E27FC236}">
                <a16:creationId xmlns:a16="http://schemas.microsoft.com/office/drawing/2014/main" id="{5BB98F85-D008-6641-84BD-82ECD6F162A9}"/>
              </a:ext>
            </a:extLst>
          </p:cNvPr>
          <p:cNvPicPr>
            <a:picLocks noChangeAspect="1"/>
          </p:cNvPicPr>
          <p:nvPr/>
        </p:nvPicPr>
        <p:blipFill>
          <a:blip r:embed="rId2"/>
          <a:stretch>
            <a:fillRect/>
          </a:stretch>
        </p:blipFill>
        <p:spPr>
          <a:xfrm>
            <a:off x="1162048" y="4090102"/>
            <a:ext cx="9867900" cy="1905000"/>
          </a:xfrm>
          <a:prstGeom prst="rect">
            <a:avLst/>
          </a:prstGeom>
        </p:spPr>
      </p:pic>
    </p:spTree>
    <p:extLst>
      <p:ext uri="{BB962C8B-B14F-4D97-AF65-F5344CB8AC3E}">
        <p14:creationId xmlns:p14="http://schemas.microsoft.com/office/powerpoint/2010/main" val="1612799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6D6C-1589-8441-87E7-2BF6877A1F85}"/>
              </a:ext>
            </a:extLst>
          </p:cNvPr>
          <p:cNvSpPr>
            <a:spLocks noGrp="1"/>
          </p:cNvSpPr>
          <p:nvPr>
            <p:ph type="title"/>
          </p:nvPr>
        </p:nvSpPr>
        <p:spPr/>
        <p:txBody>
          <a:bodyPr/>
          <a:lstStyle/>
          <a:p>
            <a:r>
              <a:rPr lang="en-US" dirty="0"/>
              <a:t>Aluminum Benefits</a:t>
            </a:r>
          </a:p>
        </p:txBody>
      </p:sp>
      <p:sp>
        <p:nvSpPr>
          <p:cNvPr id="3" name="Content Placeholder 2">
            <a:extLst>
              <a:ext uri="{FF2B5EF4-FFF2-40B4-BE49-F238E27FC236}">
                <a16:creationId xmlns:a16="http://schemas.microsoft.com/office/drawing/2014/main" id="{3B6B2765-A477-4C4D-BFDC-0F014817EC05}"/>
              </a:ext>
            </a:extLst>
          </p:cNvPr>
          <p:cNvSpPr>
            <a:spLocks noGrp="1"/>
          </p:cNvSpPr>
          <p:nvPr>
            <p:ph sz="half" idx="1"/>
          </p:nvPr>
        </p:nvSpPr>
        <p:spPr/>
        <p:txBody>
          <a:bodyPr/>
          <a:lstStyle/>
          <a:p>
            <a:r>
              <a:rPr lang="en-US" sz="2400" dirty="0"/>
              <a:t>Al is ductile, plentiful, cheap, and light weight</a:t>
            </a:r>
          </a:p>
          <a:p>
            <a:r>
              <a:rPr lang="en-US" sz="2400" dirty="0"/>
              <a:t>It is castable, </a:t>
            </a:r>
            <a:r>
              <a:rPr lang="en-US" sz="2400" dirty="0" err="1"/>
              <a:t>machineable</a:t>
            </a:r>
            <a:r>
              <a:rPr lang="en-US" sz="2400" dirty="0"/>
              <a:t>, and weldable, and it can be shaped readily by conventional processes</a:t>
            </a:r>
          </a:p>
          <a:p>
            <a:r>
              <a:rPr lang="en-US" sz="2400" dirty="0"/>
              <a:t>It has good aqueous corrosion resistance due to near-insolubility in water and formation of a passive, self-restoring surface film of hydrated aluminum oxide</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6A91D7D9-3793-E340-81D1-A72E938C4B29}"/>
              </a:ext>
            </a:extLst>
          </p:cNvPr>
          <p:cNvSpPr>
            <a:spLocks noGrp="1"/>
          </p:cNvSpPr>
          <p:nvPr>
            <p:ph sz="half" idx="2"/>
          </p:nvPr>
        </p:nvSpPr>
        <p:spPr/>
        <p:txBody>
          <a:bodyPr/>
          <a:lstStyle/>
          <a:p>
            <a:r>
              <a:rPr lang="en-US" sz="2400" dirty="0"/>
              <a:t>It has an </a:t>
            </a:r>
            <a:r>
              <a:rPr lang="en-US" sz="2400" dirty="0" err="1"/>
              <a:t>fcc</a:t>
            </a:r>
            <a:r>
              <a:rPr lang="en-US" sz="2400" dirty="0"/>
              <a:t> crystal structure and no crystallographic phase changes, with near isotropic properties</a:t>
            </a:r>
          </a:p>
          <a:p>
            <a:r>
              <a:rPr lang="en-US" sz="2400" dirty="0"/>
              <a:t>It can be strengthened by cold work, solid solution hardening, and precipitation treatments</a:t>
            </a:r>
          </a:p>
          <a:p>
            <a:r>
              <a:rPr lang="en-US" sz="2400" dirty="0"/>
              <a:t>At low temperatures, it has no ductile-to-brittle transition</a:t>
            </a:r>
          </a:p>
          <a:p>
            <a:r>
              <a:rPr lang="en-US" sz="2400" dirty="0"/>
              <a:t>Its resistant to </a:t>
            </a:r>
            <a:r>
              <a:rPr lang="en-US" sz="2400" dirty="0" err="1"/>
              <a:t>hydriding</a:t>
            </a:r>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E47A3E32-6DDA-E94C-9BAA-78556430BCA0}"/>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350288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921-AAD2-AF46-B995-B72C5ACA93EE}"/>
              </a:ext>
            </a:extLst>
          </p:cNvPr>
          <p:cNvSpPr>
            <a:spLocks noGrp="1"/>
          </p:cNvSpPr>
          <p:nvPr>
            <p:ph type="title"/>
          </p:nvPr>
        </p:nvSpPr>
        <p:spPr/>
        <p:txBody>
          <a:bodyPr/>
          <a:lstStyle/>
          <a:p>
            <a:r>
              <a:rPr lang="en-US" dirty="0"/>
              <a:t>Aluminum Drawbacks</a:t>
            </a:r>
          </a:p>
        </p:txBody>
      </p:sp>
      <p:sp>
        <p:nvSpPr>
          <p:cNvPr id="3" name="Content Placeholder 2">
            <a:extLst>
              <a:ext uri="{FF2B5EF4-FFF2-40B4-BE49-F238E27FC236}">
                <a16:creationId xmlns:a16="http://schemas.microsoft.com/office/drawing/2014/main" id="{494B1BC5-EAD8-5C40-BFC2-410332F6A164}"/>
              </a:ext>
            </a:extLst>
          </p:cNvPr>
          <p:cNvSpPr>
            <a:spLocks noGrp="1"/>
          </p:cNvSpPr>
          <p:nvPr>
            <p:ph sz="half" idx="1"/>
          </p:nvPr>
        </p:nvSpPr>
        <p:spPr/>
        <p:txBody>
          <a:bodyPr/>
          <a:lstStyle/>
          <a:p>
            <a:r>
              <a:rPr lang="en-US" sz="2400" dirty="0"/>
              <a:t>Al has a low elastic modulus and low melting temperature</a:t>
            </a:r>
          </a:p>
          <a:p>
            <a:r>
              <a:rPr lang="en-US" sz="2400" dirty="0"/>
              <a:t>The low melting temperature of 660C imposes operating temperature limits of 100–150C</a:t>
            </a:r>
          </a:p>
          <a:p>
            <a:r>
              <a:rPr lang="en-US" sz="2400" dirty="0"/>
              <a:t>The strength condition of </a:t>
            </a:r>
            <a:r>
              <a:rPr lang="en-US" sz="2400" dirty="0" err="1"/>
              <a:t>prehardened</a:t>
            </a:r>
            <a:r>
              <a:rPr lang="en-US" sz="2400" dirty="0"/>
              <a:t> alloys can become compromised at temperatures above 150C and Al alloys become substantially more susceptible to creep above 150C</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9EC7A653-8B30-BB49-9C5A-33B398B049DD}"/>
              </a:ext>
            </a:extLst>
          </p:cNvPr>
          <p:cNvSpPr>
            <a:spLocks noGrp="1"/>
          </p:cNvSpPr>
          <p:nvPr>
            <p:ph sz="half" idx="2"/>
          </p:nvPr>
        </p:nvSpPr>
        <p:spPr/>
        <p:txBody>
          <a:bodyPr/>
          <a:lstStyle/>
          <a:p>
            <a:r>
              <a:rPr lang="en-US" sz="2400" dirty="0"/>
              <a:t>Difficulties may be encountered in obtaining leak-tight fusion welded joints for hi-tech applications</a:t>
            </a:r>
          </a:p>
          <a:p>
            <a:r>
              <a:rPr lang="en-US" sz="2400" dirty="0"/>
              <a:t>It is prone to liquid metal embrittlement</a:t>
            </a:r>
          </a:p>
          <a:p>
            <a:endParaRPr lang="en-US" sz="2400" dirty="0"/>
          </a:p>
        </p:txBody>
      </p:sp>
      <p:sp>
        <p:nvSpPr>
          <p:cNvPr id="5" name="Slide Number Placeholder 4">
            <a:extLst>
              <a:ext uri="{FF2B5EF4-FFF2-40B4-BE49-F238E27FC236}">
                <a16:creationId xmlns:a16="http://schemas.microsoft.com/office/drawing/2014/main" id="{8E371815-6EE5-B644-85AC-38F7F6E3EC72}"/>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782415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A2FA-F821-C549-80B2-7658AB060C09}"/>
              </a:ext>
            </a:extLst>
          </p:cNvPr>
          <p:cNvSpPr>
            <a:spLocks noGrp="1"/>
          </p:cNvSpPr>
          <p:nvPr>
            <p:ph type="title"/>
          </p:nvPr>
        </p:nvSpPr>
        <p:spPr/>
        <p:txBody>
          <a:bodyPr/>
          <a:lstStyle/>
          <a:p>
            <a:r>
              <a:rPr lang="en-US" dirty="0"/>
              <a:t>Damage Microstructure</a:t>
            </a:r>
          </a:p>
        </p:txBody>
      </p:sp>
      <p:sp>
        <p:nvSpPr>
          <p:cNvPr id="3" name="Content Placeholder 2">
            <a:extLst>
              <a:ext uri="{FF2B5EF4-FFF2-40B4-BE49-F238E27FC236}">
                <a16:creationId xmlns:a16="http://schemas.microsoft.com/office/drawing/2014/main" id="{E1D30694-0FAB-9E44-AF31-EC95B38F9F40}"/>
              </a:ext>
            </a:extLst>
          </p:cNvPr>
          <p:cNvSpPr>
            <a:spLocks noGrp="1"/>
          </p:cNvSpPr>
          <p:nvPr>
            <p:ph sz="half" idx="1"/>
          </p:nvPr>
        </p:nvSpPr>
        <p:spPr>
          <a:xfrm>
            <a:off x="609600" y="1968503"/>
            <a:ext cx="5743699" cy="4157663"/>
          </a:xfrm>
        </p:spPr>
        <p:txBody>
          <a:bodyPr/>
          <a:lstStyle/>
          <a:p>
            <a:r>
              <a:rPr lang="en-US" sz="2400" dirty="0"/>
              <a:t>Dislocation loops (a) and voids (b) in high-purity aluminum after irradiation at 50C to a fluence of 3.5E24 n/m2</a:t>
            </a:r>
          </a:p>
          <a:p>
            <a:r>
              <a:rPr lang="en-US" sz="2400" dirty="0"/>
              <a:t>The loops and voids are of order 30 nm diameter</a:t>
            </a:r>
          </a:p>
          <a:p>
            <a:r>
              <a:rPr lang="en-US" sz="2400" dirty="0"/>
              <a:t>In typical nuclear cladding materials, under similar temperature and neutron fluence conditions, the radiation damage microstructure is resolvable as 1–2 nm black dots</a:t>
            </a:r>
          </a:p>
          <a:p>
            <a:endParaRPr lang="en-US" sz="2400" dirty="0"/>
          </a:p>
        </p:txBody>
      </p:sp>
      <p:sp>
        <p:nvSpPr>
          <p:cNvPr id="5" name="Slide Number Placeholder 4">
            <a:extLst>
              <a:ext uri="{FF2B5EF4-FFF2-40B4-BE49-F238E27FC236}">
                <a16:creationId xmlns:a16="http://schemas.microsoft.com/office/drawing/2014/main" id="{DB65A058-14F8-DF46-AD25-0F27FF8472BA}"/>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6" name="Picture 5">
            <a:extLst>
              <a:ext uri="{FF2B5EF4-FFF2-40B4-BE49-F238E27FC236}">
                <a16:creationId xmlns:a16="http://schemas.microsoft.com/office/drawing/2014/main" id="{EB351501-48FA-E743-A8B3-FB75A02C85D4}"/>
              </a:ext>
            </a:extLst>
          </p:cNvPr>
          <p:cNvPicPr>
            <a:picLocks noChangeAspect="1"/>
          </p:cNvPicPr>
          <p:nvPr/>
        </p:nvPicPr>
        <p:blipFill>
          <a:blip r:embed="rId2"/>
          <a:stretch>
            <a:fillRect/>
          </a:stretch>
        </p:blipFill>
        <p:spPr>
          <a:xfrm>
            <a:off x="6668241" y="2354028"/>
            <a:ext cx="5397500" cy="2959100"/>
          </a:xfrm>
          <a:prstGeom prst="rect">
            <a:avLst/>
          </a:prstGeom>
        </p:spPr>
      </p:pic>
    </p:spTree>
    <p:extLst>
      <p:ext uri="{BB962C8B-B14F-4D97-AF65-F5344CB8AC3E}">
        <p14:creationId xmlns:p14="http://schemas.microsoft.com/office/powerpoint/2010/main" val="657150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2454-2ECA-BD4B-9C50-DB6EA81E834B}"/>
              </a:ext>
            </a:extLst>
          </p:cNvPr>
          <p:cNvSpPr>
            <a:spLocks noGrp="1"/>
          </p:cNvSpPr>
          <p:nvPr>
            <p:ph type="title"/>
          </p:nvPr>
        </p:nvSpPr>
        <p:spPr/>
        <p:txBody>
          <a:bodyPr/>
          <a:lstStyle/>
          <a:p>
            <a:r>
              <a:rPr lang="en-US" dirty="0"/>
              <a:t>Swelling</a:t>
            </a:r>
          </a:p>
        </p:txBody>
      </p:sp>
      <p:sp>
        <p:nvSpPr>
          <p:cNvPr id="3" name="Content Placeholder 2">
            <a:extLst>
              <a:ext uri="{FF2B5EF4-FFF2-40B4-BE49-F238E27FC236}">
                <a16:creationId xmlns:a16="http://schemas.microsoft.com/office/drawing/2014/main" id="{912CC96A-AF2C-8342-91B1-8B7AAC0A46AA}"/>
              </a:ext>
            </a:extLst>
          </p:cNvPr>
          <p:cNvSpPr>
            <a:spLocks noGrp="1"/>
          </p:cNvSpPr>
          <p:nvPr>
            <p:ph sz="half" idx="1"/>
          </p:nvPr>
        </p:nvSpPr>
        <p:spPr>
          <a:xfrm>
            <a:off x="609599" y="1968503"/>
            <a:ext cx="6096716" cy="4157663"/>
          </a:xfrm>
        </p:spPr>
        <p:txBody>
          <a:bodyPr/>
          <a:lstStyle/>
          <a:p>
            <a:r>
              <a:rPr lang="en-US" sz="2400" dirty="0"/>
              <a:t>Swelling is due to the accumulation of voids from excess vacancies</a:t>
            </a:r>
          </a:p>
          <a:p>
            <a:r>
              <a:rPr lang="en-US" sz="2400" dirty="0"/>
              <a:t>Gas bubble swelling is generally not an issue for Al in RRs because the temperature is too low</a:t>
            </a:r>
          </a:p>
          <a:p>
            <a:r>
              <a:rPr lang="en-US" sz="2400" dirty="0"/>
              <a:t>The 6061 alloy, with its inherent Mg2Si phase, starts swelling appreciatively later in dose than the 1100-O or pure Al</a:t>
            </a:r>
          </a:p>
          <a:p>
            <a:r>
              <a:rPr lang="en-US" sz="2400" dirty="0"/>
              <a:t>Swelling is limited to less than 1% for the higher levels of fluence expected in RRs</a:t>
            </a:r>
          </a:p>
          <a:p>
            <a:endParaRPr lang="en-US" sz="2400" dirty="0"/>
          </a:p>
          <a:p>
            <a:endParaRPr lang="en-US" sz="2400" dirty="0"/>
          </a:p>
        </p:txBody>
      </p:sp>
      <p:pic>
        <p:nvPicPr>
          <p:cNvPr id="6" name="Content Placeholder 5">
            <a:extLst>
              <a:ext uri="{FF2B5EF4-FFF2-40B4-BE49-F238E27FC236}">
                <a16:creationId xmlns:a16="http://schemas.microsoft.com/office/drawing/2014/main" id="{85A22E5D-7581-4F4C-9CDE-08AD92376CCB}"/>
              </a:ext>
            </a:extLst>
          </p:cNvPr>
          <p:cNvPicPr>
            <a:picLocks noGrp="1" noChangeAspect="1"/>
          </p:cNvPicPr>
          <p:nvPr>
            <p:ph sz="half" idx="2"/>
          </p:nvPr>
        </p:nvPicPr>
        <p:blipFill>
          <a:blip r:embed="rId2"/>
          <a:stretch>
            <a:fillRect/>
          </a:stretch>
        </p:blipFill>
        <p:spPr>
          <a:xfrm>
            <a:off x="6706315" y="1968500"/>
            <a:ext cx="4367369" cy="4157663"/>
          </a:xfrm>
          <a:prstGeom prst="rect">
            <a:avLst/>
          </a:prstGeom>
        </p:spPr>
      </p:pic>
      <p:sp>
        <p:nvSpPr>
          <p:cNvPr id="5" name="Slide Number Placeholder 4">
            <a:extLst>
              <a:ext uri="{FF2B5EF4-FFF2-40B4-BE49-F238E27FC236}">
                <a16:creationId xmlns:a16="http://schemas.microsoft.com/office/drawing/2014/main" id="{7F741AD9-E7C6-D04A-B4D0-D6C7C74230EA}"/>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30862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E425-C1EF-0947-BBF9-CB46400314BF}"/>
              </a:ext>
            </a:extLst>
          </p:cNvPr>
          <p:cNvSpPr>
            <a:spLocks noGrp="1"/>
          </p:cNvSpPr>
          <p:nvPr>
            <p:ph type="title"/>
          </p:nvPr>
        </p:nvSpPr>
        <p:spPr/>
        <p:txBody>
          <a:bodyPr/>
          <a:lstStyle/>
          <a:p>
            <a:r>
              <a:rPr lang="en-US" dirty="0"/>
              <a:t>Hardening</a:t>
            </a:r>
          </a:p>
        </p:txBody>
      </p:sp>
      <p:sp>
        <p:nvSpPr>
          <p:cNvPr id="3" name="Content Placeholder 2">
            <a:extLst>
              <a:ext uri="{FF2B5EF4-FFF2-40B4-BE49-F238E27FC236}">
                <a16:creationId xmlns:a16="http://schemas.microsoft.com/office/drawing/2014/main" id="{CC02FDAD-E756-594A-A657-1D3B4EA7918C}"/>
              </a:ext>
            </a:extLst>
          </p:cNvPr>
          <p:cNvSpPr>
            <a:spLocks noGrp="1"/>
          </p:cNvSpPr>
          <p:nvPr>
            <p:ph sz="half" idx="1"/>
          </p:nvPr>
        </p:nvSpPr>
        <p:spPr>
          <a:xfrm>
            <a:off x="609600" y="1968503"/>
            <a:ext cx="6064332" cy="4157663"/>
          </a:xfrm>
        </p:spPr>
        <p:txBody>
          <a:bodyPr/>
          <a:lstStyle/>
          <a:p>
            <a:r>
              <a:rPr lang="en-US" sz="2400" dirty="0"/>
              <a:t>The major consequences of radiation damage structures on the mechanical properties of Al alloys are radiation hardening and associated loss in ductility</a:t>
            </a:r>
          </a:p>
          <a:p>
            <a:r>
              <a:rPr lang="en-US" sz="2400" dirty="0"/>
              <a:t>Al6061 is generally a stronger alloy than comparable Al alloys</a:t>
            </a:r>
          </a:p>
          <a:p>
            <a:r>
              <a:rPr lang="en-US" sz="2400" dirty="0"/>
              <a:t>Hardening and reduction in elongation occur at approximately 1E25 n/m2, with as much as a 2X (1/2X) effect on the associated property</a:t>
            </a:r>
          </a:p>
          <a:p>
            <a:endParaRPr lang="en-US" sz="2400" dirty="0"/>
          </a:p>
          <a:p>
            <a:endParaRPr lang="en-US" sz="2400" dirty="0"/>
          </a:p>
        </p:txBody>
      </p:sp>
      <p:pic>
        <p:nvPicPr>
          <p:cNvPr id="6" name="Content Placeholder 5">
            <a:extLst>
              <a:ext uri="{FF2B5EF4-FFF2-40B4-BE49-F238E27FC236}">
                <a16:creationId xmlns:a16="http://schemas.microsoft.com/office/drawing/2014/main" id="{21A25A81-FF04-5041-A7CA-672BE19FCFF2}"/>
              </a:ext>
            </a:extLst>
          </p:cNvPr>
          <p:cNvPicPr>
            <a:picLocks noGrp="1" noChangeAspect="1"/>
          </p:cNvPicPr>
          <p:nvPr>
            <p:ph sz="half" idx="2"/>
          </p:nvPr>
        </p:nvPicPr>
        <p:blipFill>
          <a:blip r:embed="rId2"/>
          <a:stretch>
            <a:fillRect/>
          </a:stretch>
        </p:blipFill>
        <p:spPr>
          <a:xfrm>
            <a:off x="6828312" y="1968500"/>
            <a:ext cx="3585491" cy="4891465"/>
          </a:xfrm>
          <a:prstGeom prst="rect">
            <a:avLst/>
          </a:prstGeom>
        </p:spPr>
      </p:pic>
      <p:sp>
        <p:nvSpPr>
          <p:cNvPr id="5" name="Slide Number Placeholder 4">
            <a:extLst>
              <a:ext uri="{FF2B5EF4-FFF2-40B4-BE49-F238E27FC236}">
                <a16:creationId xmlns:a16="http://schemas.microsoft.com/office/drawing/2014/main" id="{A81E92C2-630F-0341-9896-AD74C52A17AC}"/>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27688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8BFE-3064-BA46-98C9-EFDFFB7EDA2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5C28782-8837-754A-8CE8-6A1B70280DC8}"/>
              </a:ext>
            </a:extLst>
          </p:cNvPr>
          <p:cNvSpPr>
            <a:spLocks noGrp="1"/>
          </p:cNvSpPr>
          <p:nvPr>
            <p:ph sz="half" idx="1"/>
          </p:nvPr>
        </p:nvSpPr>
        <p:spPr>
          <a:xfrm>
            <a:off x="609600" y="1968503"/>
            <a:ext cx="10972800" cy="4157663"/>
          </a:xfrm>
        </p:spPr>
        <p:txBody>
          <a:bodyPr/>
          <a:lstStyle/>
          <a:p>
            <a:endParaRPr lang="en-US" dirty="0"/>
          </a:p>
        </p:txBody>
      </p:sp>
      <p:sp>
        <p:nvSpPr>
          <p:cNvPr id="5" name="Slide Number Placeholder 4">
            <a:extLst>
              <a:ext uri="{FF2B5EF4-FFF2-40B4-BE49-F238E27FC236}">
                <a16:creationId xmlns:a16="http://schemas.microsoft.com/office/drawing/2014/main" id="{2DBBC85B-32F7-6A4B-989D-5563E72F0C23}"/>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77402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Research reactors</a:t>
            </a:r>
          </a:p>
        </p:txBody>
      </p:sp>
      <p:sp>
        <p:nvSpPr>
          <p:cNvPr id="3" name="Slide Number Placeholder 2">
            <a:extLst>
              <a:ext uri="{FF2B5EF4-FFF2-40B4-BE49-F238E27FC236}">
                <a16:creationId xmlns:a16="http://schemas.microsoft.com/office/drawing/2014/main" id="{7BC3EEE4-E6D0-7B4D-A6AC-F4C0B330F5FB}"/>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406366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B117-CE04-2D46-9601-E8D4840DDE65}"/>
              </a:ext>
            </a:extLst>
          </p:cNvPr>
          <p:cNvSpPr>
            <a:spLocks noGrp="1"/>
          </p:cNvSpPr>
          <p:nvPr>
            <p:ph type="title"/>
          </p:nvPr>
        </p:nvSpPr>
        <p:spPr/>
        <p:txBody>
          <a:bodyPr/>
          <a:lstStyle/>
          <a:p>
            <a:r>
              <a:rPr lang="en-US" dirty="0"/>
              <a:t>UMo Dispersion to Monolithic</a:t>
            </a:r>
          </a:p>
        </p:txBody>
      </p:sp>
      <p:sp>
        <p:nvSpPr>
          <p:cNvPr id="3" name="Content Placeholder 2">
            <a:extLst>
              <a:ext uri="{FF2B5EF4-FFF2-40B4-BE49-F238E27FC236}">
                <a16:creationId xmlns:a16="http://schemas.microsoft.com/office/drawing/2014/main" id="{92EC5AB4-412B-7C48-8C5B-EF97B8A0605B}"/>
              </a:ext>
            </a:extLst>
          </p:cNvPr>
          <p:cNvSpPr>
            <a:spLocks noGrp="1"/>
          </p:cNvSpPr>
          <p:nvPr>
            <p:ph sz="half" idx="1"/>
          </p:nvPr>
        </p:nvSpPr>
        <p:spPr/>
        <p:txBody>
          <a:bodyPr/>
          <a:lstStyle/>
          <a:p>
            <a:r>
              <a:rPr lang="en-US" sz="2200" dirty="0"/>
              <a:t>Higher power, high-burnup testing of aluminum matrix U-Mo dispersion fuel revealed a pattern of breakaway swelling behavior at intermediate burnup</a:t>
            </a:r>
          </a:p>
          <a:p>
            <a:r>
              <a:rPr lang="en-US" sz="2200" dirty="0"/>
              <a:t>Breakaway swelling is defined by a rapid or unpredictable transition to high swelling behavior</a:t>
            </a:r>
          </a:p>
          <a:p>
            <a:r>
              <a:rPr lang="en-US" sz="2200" dirty="0"/>
              <a:t>This swelling behavior was due to interaction of the fuel particles with the Al matrix, forming (</a:t>
            </a:r>
            <a:r>
              <a:rPr lang="en-US" sz="2200" dirty="0" err="1"/>
              <a:t>U,Mo</a:t>
            </a:r>
            <a:r>
              <a:rPr lang="en-US" sz="2200" dirty="0"/>
              <a:t>)Al compounds</a:t>
            </a:r>
          </a:p>
          <a:p>
            <a:endParaRPr lang="en-US" sz="2200" dirty="0"/>
          </a:p>
        </p:txBody>
      </p:sp>
      <p:sp>
        <p:nvSpPr>
          <p:cNvPr id="4" name="Content Placeholder 3">
            <a:extLst>
              <a:ext uri="{FF2B5EF4-FFF2-40B4-BE49-F238E27FC236}">
                <a16:creationId xmlns:a16="http://schemas.microsoft.com/office/drawing/2014/main" id="{F4FB7E64-548E-EC43-856B-FAC507248E41}"/>
              </a:ext>
            </a:extLst>
          </p:cNvPr>
          <p:cNvSpPr>
            <a:spLocks noGrp="1"/>
          </p:cNvSpPr>
          <p:nvPr>
            <p:ph sz="half" idx="2"/>
          </p:nvPr>
        </p:nvSpPr>
        <p:spPr/>
        <p:txBody>
          <a:bodyPr/>
          <a:lstStyle/>
          <a:p>
            <a:r>
              <a:rPr lang="en-US" sz="2200" dirty="0"/>
              <a:t>Large fission gas bubbles can form in these phases, weakening the fuel and exerting gas pressure, potentially resulting in fuel failure</a:t>
            </a:r>
          </a:p>
          <a:p>
            <a:r>
              <a:rPr lang="en-US" sz="2200" dirty="0"/>
              <a:t>To remove this (</a:t>
            </a:r>
            <a:r>
              <a:rPr lang="en-US" sz="2200" dirty="0" err="1"/>
              <a:t>U,Mo</a:t>
            </a:r>
            <a:r>
              <a:rPr lang="en-US" sz="2200" dirty="0"/>
              <a:t>)Al phase, we can: 1) coat the particles; 2) modify chemistry (such as by adding Si); 3) substitute the Al matrix with another materials; 4) remove the matrix</a:t>
            </a:r>
          </a:p>
        </p:txBody>
      </p:sp>
      <p:sp>
        <p:nvSpPr>
          <p:cNvPr id="5" name="Slide Number Placeholder 4">
            <a:extLst>
              <a:ext uri="{FF2B5EF4-FFF2-40B4-BE49-F238E27FC236}">
                <a16:creationId xmlns:a16="http://schemas.microsoft.com/office/drawing/2014/main" id="{6C5942B6-67AE-C545-9962-8705D852DBED}"/>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396905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EEA7C-0A21-8E4E-BD77-76F05A77031A}"/>
              </a:ext>
            </a:extLst>
          </p:cNvPr>
          <p:cNvSpPr>
            <a:spLocks noGrp="1"/>
          </p:cNvSpPr>
          <p:nvPr>
            <p:ph type="title"/>
          </p:nvPr>
        </p:nvSpPr>
        <p:spPr/>
        <p:txBody>
          <a:bodyPr/>
          <a:lstStyle/>
          <a:p>
            <a:r>
              <a:rPr lang="en-US" dirty="0"/>
              <a:t>Monolithic Fuels</a:t>
            </a:r>
          </a:p>
        </p:txBody>
      </p:sp>
      <p:sp>
        <p:nvSpPr>
          <p:cNvPr id="3" name="Content Placeholder 2">
            <a:extLst>
              <a:ext uri="{FF2B5EF4-FFF2-40B4-BE49-F238E27FC236}">
                <a16:creationId xmlns:a16="http://schemas.microsoft.com/office/drawing/2014/main" id="{9A33BCB6-E961-F34E-B9FE-02046D7EF617}"/>
              </a:ext>
            </a:extLst>
          </p:cNvPr>
          <p:cNvSpPr>
            <a:spLocks noGrp="1"/>
          </p:cNvSpPr>
          <p:nvPr>
            <p:ph sz="half" idx="1"/>
          </p:nvPr>
        </p:nvSpPr>
        <p:spPr/>
        <p:txBody>
          <a:bodyPr/>
          <a:lstStyle/>
          <a:p>
            <a:r>
              <a:rPr lang="en-US" sz="2200" dirty="0"/>
              <a:t>The U–Mo monolithic fuel, in which a U–Mo thin foil is sandwiched between a Zr liner and directly bonded to cladding, is currently under development</a:t>
            </a:r>
          </a:p>
          <a:p>
            <a:r>
              <a:rPr lang="en-US" sz="2200" dirty="0"/>
              <a:t>This fuel design has the advantage of providing higher U density than the dispersion form while essentially eliminating the problem related to reaction products between the fuel and matrix</a:t>
            </a:r>
          </a:p>
          <a:p>
            <a:r>
              <a:rPr lang="en-US" sz="2200" dirty="0"/>
              <a:t>Si additives were tried, but led to delamination of the fuel from cladding</a:t>
            </a:r>
          </a:p>
          <a:p>
            <a:endParaRPr lang="en-US" sz="2200" dirty="0"/>
          </a:p>
        </p:txBody>
      </p:sp>
      <p:sp>
        <p:nvSpPr>
          <p:cNvPr id="5" name="Slide Number Placeholder 4">
            <a:extLst>
              <a:ext uri="{FF2B5EF4-FFF2-40B4-BE49-F238E27FC236}">
                <a16:creationId xmlns:a16="http://schemas.microsoft.com/office/drawing/2014/main" id="{BB499B4C-97A7-764F-8D52-6EF1DABF0263}"/>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pic>
        <p:nvPicPr>
          <p:cNvPr id="6" name="Content Placeholder 5">
            <a:extLst>
              <a:ext uri="{FF2B5EF4-FFF2-40B4-BE49-F238E27FC236}">
                <a16:creationId xmlns:a16="http://schemas.microsoft.com/office/drawing/2014/main" id="{D999E606-0941-F541-BB20-2E5D2953CA5A}"/>
              </a:ext>
            </a:extLst>
          </p:cNvPr>
          <p:cNvPicPr>
            <a:picLocks noGrp="1" noChangeAspect="1"/>
          </p:cNvPicPr>
          <p:nvPr>
            <p:ph sz="half" idx="2"/>
          </p:nvPr>
        </p:nvPicPr>
        <p:blipFill>
          <a:blip r:embed="rId2"/>
          <a:stretch>
            <a:fillRect/>
          </a:stretch>
        </p:blipFill>
        <p:spPr>
          <a:xfrm>
            <a:off x="6197600" y="3009586"/>
            <a:ext cx="5384800" cy="2075491"/>
          </a:xfrm>
          <a:prstGeom prst="rect">
            <a:avLst/>
          </a:prstGeom>
        </p:spPr>
      </p:pic>
      <p:sp>
        <p:nvSpPr>
          <p:cNvPr id="4" name="TextBox 3">
            <a:extLst>
              <a:ext uri="{FF2B5EF4-FFF2-40B4-BE49-F238E27FC236}">
                <a16:creationId xmlns:a16="http://schemas.microsoft.com/office/drawing/2014/main" id="{BE83821A-31EA-B648-9D78-0530F661CF62}"/>
              </a:ext>
            </a:extLst>
          </p:cNvPr>
          <p:cNvSpPr txBox="1"/>
          <p:nvPr/>
        </p:nvSpPr>
        <p:spPr>
          <a:xfrm>
            <a:off x="7271657" y="5355771"/>
            <a:ext cx="3178629" cy="369332"/>
          </a:xfrm>
          <a:prstGeom prst="rect">
            <a:avLst/>
          </a:prstGeom>
          <a:noFill/>
        </p:spPr>
        <p:txBody>
          <a:bodyPr wrap="square" rtlCol="0">
            <a:spAutoFit/>
          </a:bodyPr>
          <a:lstStyle/>
          <a:p>
            <a:r>
              <a:rPr lang="en-US" dirty="0"/>
              <a:t>This image is not to scale</a:t>
            </a:r>
          </a:p>
        </p:txBody>
      </p:sp>
    </p:spTree>
    <p:extLst>
      <p:ext uri="{BB962C8B-B14F-4D97-AF65-F5344CB8AC3E}">
        <p14:creationId xmlns:p14="http://schemas.microsoft.com/office/powerpoint/2010/main" val="3488279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4B4B-6CE3-A04E-A930-6DBDC2B1D426}"/>
              </a:ext>
            </a:extLst>
          </p:cNvPr>
          <p:cNvSpPr>
            <a:spLocks noGrp="1"/>
          </p:cNvSpPr>
          <p:nvPr>
            <p:ph type="title"/>
          </p:nvPr>
        </p:nvSpPr>
        <p:spPr/>
        <p:txBody>
          <a:bodyPr/>
          <a:lstStyle/>
          <a:p>
            <a:r>
              <a:rPr lang="en-US" dirty="0"/>
              <a:t>Foil/Plate Fabrication</a:t>
            </a:r>
          </a:p>
        </p:txBody>
      </p:sp>
      <p:sp>
        <p:nvSpPr>
          <p:cNvPr id="3" name="Content Placeholder 2">
            <a:extLst>
              <a:ext uri="{FF2B5EF4-FFF2-40B4-BE49-F238E27FC236}">
                <a16:creationId xmlns:a16="http://schemas.microsoft.com/office/drawing/2014/main" id="{83277111-9C60-E24D-A355-0FFAA61CE893}"/>
              </a:ext>
            </a:extLst>
          </p:cNvPr>
          <p:cNvSpPr>
            <a:spLocks noGrp="1"/>
          </p:cNvSpPr>
          <p:nvPr>
            <p:ph sz="half" idx="1"/>
          </p:nvPr>
        </p:nvSpPr>
        <p:spPr/>
        <p:txBody>
          <a:bodyPr/>
          <a:lstStyle/>
          <a:p>
            <a:r>
              <a:rPr lang="en-US" sz="2200" dirty="0"/>
              <a:t>Any new nuclear fuel first requires the development of conceptual fabrication technology to prepare samples for irradiation testing</a:t>
            </a:r>
          </a:p>
          <a:p>
            <a:r>
              <a:rPr lang="en-US" sz="2200" dirty="0"/>
              <a:t>Monolithic fuel is fabricated, in general by (1) alloying and casting, (2) foil rolling, 3) bonding of the cladding, and (4) finishing and inspection for quality assurance</a:t>
            </a:r>
          </a:p>
          <a:p>
            <a:r>
              <a:rPr lang="en-US" sz="2200" dirty="0"/>
              <a:t>Fabrication processes are still being refined</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E02ECED5-B359-3C44-BD38-025A8106DD90}"/>
              </a:ext>
            </a:extLst>
          </p:cNvPr>
          <p:cNvSpPr>
            <a:spLocks noGrp="1"/>
          </p:cNvSpPr>
          <p:nvPr>
            <p:ph sz="half" idx="2"/>
          </p:nvPr>
        </p:nvSpPr>
        <p:spPr/>
        <p:txBody>
          <a:bodyPr/>
          <a:lstStyle/>
          <a:p>
            <a:r>
              <a:rPr lang="en-US" sz="2200" dirty="0"/>
              <a:t>Alloying is typically performed through vacuum induction melting (VIM) or arc melting of uranium and molybdenum metals at a temperature of 1300 1500C.</a:t>
            </a:r>
          </a:p>
          <a:p>
            <a:r>
              <a:rPr lang="en-US" sz="2200" dirty="0"/>
              <a:t>The molten alloy is typically cast into a coated graphite book mold</a:t>
            </a:r>
          </a:p>
          <a:p>
            <a:r>
              <a:rPr lang="en-US" sz="2200" dirty="0"/>
              <a:t>The casting is surface machined into a ‘coupon’ of the appropriate size for reduction into a foil though hot and cold rolling</a:t>
            </a:r>
          </a:p>
          <a:p>
            <a:endParaRPr lang="en-US" sz="2200" dirty="0"/>
          </a:p>
        </p:txBody>
      </p:sp>
      <p:sp>
        <p:nvSpPr>
          <p:cNvPr id="5" name="Slide Number Placeholder 4">
            <a:extLst>
              <a:ext uri="{FF2B5EF4-FFF2-40B4-BE49-F238E27FC236}">
                <a16:creationId xmlns:a16="http://schemas.microsoft.com/office/drawing/2014/main" id="{DCC13EEC-3A5E-7F4F-860E-36A21D66BF7E}"/>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136618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1E70-B63B-F14C-ABBC-E97F0B3B8B67}"/>
              </a:ext>
            </a:extLst>
          </p:cNvPr>
          <p:cNvSpPr>
            <a:spLocks noGrp="1"/>
          </p:cNvSpPr>
          <p:nvPr>
            <p:ph type="title"/>
          </p:nvPr>
        </p:nvSpPr>
        <p:spPr/>
        <p:txBody>
          <a:bodyPr/>
          <a:lstStyle/>
          <a:p>
            <a:r>
              <a:rPr lang="en-US" dirty="0"/>
              <a:t>Foil/Plate Fabrication</a:t>
            </a:r>
          </a:p>
        </p:txBody>
      </p:sp>
      <p:sp>
        <p:nvSpPr>
          <p:cNvPr id="3" name="Content Placeholder 2">
            <a:extLst>
              <a:ext uri="{FF2B5EF4-FFF2-40B4-BE49-F238E27FC236}">
                <a16:creationId xmlns:a16="http://schemas.microsoft.com/office/drawing/2014/main" id="{03B4F979-AC91-514C-BC23-1E6F618F38E4}"/>
              </a:ext>
            </a:extLst>
          </p:cNvPr>
          <p:cNvSpPr>
            <a:spLocks noGrp="1"/>
          </p:cNvSpPr>
          <p:nvPr>
            <p:ph sz="half" idx="1"/>
          </p:nvPr>
        </p:nvSpPr>
        <p:spPr/>
        <p:txBody>
          <a:bodyPr/>
          <a:lstStyle/>
          <a:p>
            <a:r>
              <a:rPr lang="en-US" sz="2200" dirty="0"/>
              <a:t>Foil fabrication involves reducing the thickness of a cast alloy coupon to the desired fuel foil thickness while simultaneously bonding the Zr barrier layer to the surface of the U-Mo</a:t>
            </a:r>
          </a:p>
          <a:p>
            <a:r>
              <a:rPr lang="en-US" sz="2200" dirty="0"/>
              <a:t>Hot rolling operations are conducted with the alloy temporarily encapsulated in a steel rolling can</a:t>
            </a:r>
          </a:p>
          <a:p>
            <a:r>
              <a:rPr lang="en-US" sz="2200" dirty="0"/>
              <a:t>This allows the material to be heated to 650C in air without oxidizing the fuel alloy and the Zr</a:t>
            </a:r>
          </a:p>
          <a:p>
            <a:endParaRPr lang="en-US" sz="2200" dirty="0"/>
          </a:p>
        </p:txBody>
      </p:sp>
      <p:sp>
        <p:nvSpPr>
          <p:cNvPr id="4" name="Content Placeholder 3">
            <a:extLst>
              <a:ext uri="{FF2B5EF4-FFF2-40B4-BE49-F238E27FC236}">
                <a16:creationId xmlns:a16="http://schemas.microsoft.com/office/drawing/2014/main" id="{5C30EAB0-1CF0-6643-87C5-E9E44B92D259}"/>
              </a:ext>
            </a:extLst>
          </p:cNvPr>
          <p:cNvSpPr>
            <a:spLocks noGrp="1"/>
          </p:cNvSpPr>
          <p:nvPr>
            <p:ph sz="half" idx="2"/>
          </p:nvPr>
        </p:nvSpPr>
        <p:spPr/>
        <p:txBody>
          <a:bodyPr/>
          <a:lstStyle/>
          <a:p>
            <a:r>
              <a:rPr lang="en-US" sz="2200" dirty="0"/>
              <a:t>After </a:t>
            </a:r>
            <a:r>
              <a:rPr lang="en-US" sz="2200" dirty="0" err="1"/>
              <a:t>decanning</a:t>
            </a:r>
            <a:r>
              <a:rPr lang="en-US" sz="2200" dirty="0"/>
              <a:t>, the resulting U-10Mo fuel foil, bonded to two thin (0.025 mm) layers of zirconium, sandwiched between two sheets of aluminum and placed in a steel can for HIP (Hot Isostatic Press) processing</a:t>
            </a:r>
          </a:p>
          <a:p>
            <a:r>
              <a:rPr lang="en-US" sz="2200" dirty="0"/>
              <a:t>The HIP process is typically conducted at a temperature of 560C for a time of 90 minutes or longer</a:t>
            </a:r>
          </a:p>
          <a:p>
            <a:r>
              <a:rPr lang="en-US" sz="2200" dirty="0"/>
              <a:t>The HIP can is cut open; the bonded plates are removed, and the plates are finished to final dimensions and inspected</a:t>
            </a:r>
          </a:p>
          <a:p>
            <a:endParaRPr lang="en-US" sz="2200" dirty="0"/>
          </a:p>
        </p:txBody>
      </p:sp>
      <p:sp>
        <p:nvSpPr>
          <p:cNvPr id="5" name="Slide Number Placeholder 4">
            <a:extLst>
              <a:ext uri="{FF2B5EF4-FFF2-40B4-BE49-F238E27FC236}">
                <a16:creationId xmlns:a16="http://schemas.microsoft.com/office/drawing/2014/main" id="{B523EFBE-4FFA-F24D-A4EA-B6FAA88F34D7}"/>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987247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6AE2-8C98-FC4B-8E89-A7BB84B470D3}"/>
              </a:ext>
            </a:extLst>
          </p:cNvPr>
          <p:cNvSpPr>
            <a:spLocks noGrp="1"/>
          </p:cNvSpPr>
          <p:nvPr>
            <p:ph type="title"/>
          </p:nvPr>
        </p:nvSpPr>
        <p:spPr/>
        <p:txBody>
          <a:bodyPr/>
          <a:lstStyle/>
          <a:p>
            <a:r>
              <a:rPr lang="en-US" dirty="0"/>
              <a:t>UMo Microstructure</a:t>
            </a:r>
          </a:p>
        </p:txBody>
      </p:sp>
      <p:sp>
        <p:nvSpPr>
          <p:cNvPr id="3" name="Content Placeholder 2">
            <a:extLst>
              <a:ext uri="{FF2B5EF4-FFF2-40B4-BE49-F238E27FC236}">
                <a16:creationId xmlns:a16="http://schemas.microsoft.com/office/drawing/2014/main" id="{73286D5D-3F46-254B-A42C-1B1BB258406A}"/>
              </a:ext>
            </a:extLst>
          </p:cNvPr>
          <p:cNvSpPr>
            <a:spLocks noGrp="1"/>
          </p:cNvSpPr>
          <p:nvPr>
            <p:ph sz="half" idx="1"/>
          </p:nvPr>
        </p:nvSpPr>
        <p:spPr>
          <a:xfrm>
            <a:off x="609600" y="1968503"/>
            <a:ext cx="5384800" cy="4157663"/>
          </a:xfrm>
        </p:spPr>
        <p:txBody>
          <a:bodyPr/>
          <a:lstStyle/>
          <a:p>
            <a:r>
              <a:rPr lang="en-US" sz="2200" dirty="0"/>
              <a:t>The microstructure of U-Mo foil depends on feedstock impurity content, the starting condition of the fuel coupon, and the rolling schedule</a:t>
            </a:r>
          </a:p>
          <a:p>
            <a:r>
              <a:rPr lang="en-US" sz="2200" dirty="0"/>
              <a:t>The size and morphology of the grains depend on the thermo-mechanical treatments that are used during fuel-plate fabrication</a:t>
            </a:r>
          </a:p>
          <a:p>
            <a:r>
              <a:rPr lang="en-US" sz="2200" dirty="0"/>
              <a:t>Molybdenum depleted and enriched regions in the as-cast microstructure resulting from solidification form elongated features during rolling</a:t>
            </a:r>
          </a:p>
          <a:p>
            <a:endParaRPr lang="en-US" sz="2200" dirty="0"/>
          </a:p>
          <a:p>
            <a:endParaRPr lang="en-US" sz="2200" dirty="0"/>
          </a:p>
        </p:txBody>
      </p:sp>
      <p:sp>
        <p:nvSpPr>
          <p:cNvPr id="4" name="Content Placeholder 3">
            <a:extLst>
              <a:ext uri="{FF2B5EF4-FFF2-40B4-BE49-F238E27FC236}">
                <a16:creationId xmlns:a16="http://schemas.microsoft.com/office/drawing/2014/main" id="{284A4A36-9DAD-5E4C-B4EE-50F288256B4F}"/>
              </a:ext>
            </a:extLst>
          </p:cNvPr>
          <p:cNvSpPr>
            <a:spLocks noGrp="1"/>
          </p:cNvSpPr>
          <p:nvPr>
            <p:ph sz="half" idx="2"/>
          </p:nvPr>
        </p:nvSpPr>
        <p:spPr/>
        <p:txBody>
          <a:bodyPr/>
          <a:lstStyle/>
          <a:p>
            <a:r>
              <a:rPr lang="en-US" sz="2200" dirty="0"/>
              <a:t>Bands of differing Mo concentration can be observed in the final foil</a:t>
            </a:r>
          </a:p>
          <a:p>
            <a:r>
              <a:rPr lang="en-US" sz="2200" dirty="0"/>
              <a:t>Decomposition of the original gamma (</a:t>
            </a:r>
            <a:r>
              <a:rPr lang="en-US" sz="2200" dirty="0" err="1"/>
              <a:t>U,Mo</a:t>
            </a:r>
            <a:r>
              <a:rPr lang="en-US" sz="2200" dirty="0"/>
              <a:t>) phase results in a lamellar structure comprised of alpha-U and gamma'-phase</a:t>
            </a:r>
          </a:p>
          <a:p>
            <a:r>
              <a:rPr lang="en-US" sz="2200" dirty="0"/>
              <a:t>These lamellar structures can manifest themselves as bands within the foil microstructure, or as decomposed regions along the grain boundaries</a:t>
            </a:r>
          </a:p>
          <a:p>
            <a:endParaRPr lang="en-US" sz="2200" dirty="0"/>
          </a:p>
        </p:txBody>
      </p:sp>
      <p:sp>
        <p:nvSpPr>
          <p:cNvPr id="5" name="Slide Number Placeholder 4">
            <a:extLst>
              <a:ext uri="{FF2B5EF4-FFF2-40B4-BE49-F238E27FC236}">
                <a16:creationId xmlns:a16="http://schemas.microsoft.com/office/drawing/2014/main" id="{7B6B6B04-87AA-9342-96B5-02729457203F}"/>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4101122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Interaction Layer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A key feature that defines the irradiation performance of monolithic fuel is the interface between the fuel meat and the cladding</a:t>
            </a:r>
          </a:p>
          <a:p>
            <a:r>
              <a:rPr lang="en-US" sz="2200" dirty="0"/>
              <a:t>The approach was to minimize the interaction between the U-Mo fuel foil and the cladding through introduction of a Zr diffusion barrier</a:t>
            </a:r>
          </a:p>
          <a:p>
            <a:r>
              <a:rPr lang="en-US" sz="2200" dirty="0"/>
              <a:t>A barrier thickness of 25 </a:t>
            </a:r>
            <a:r>
              <a:rPr lang="el-GR" sz="2200" dirty="0"/>
              <a:t>μ</a:t>
            </a:r>
            <a:r>
              <a:rPr lang="en-US" sz="2200" dirty="0"/>
              <a:t>m was selected to exceed the maximum fission fragment recoil range (~9 </a:t>
            </a:r>
            <a:r>
              <a:rPr lang="el-GR" sz="2200" dirty="0"/>
              <a:t>μ</a:t>
            </a:r>
            <a:r>
              <a:rPr lang="en-US" sz="2200" dirty="0"/>
              <a:t>m) and to allow for variability in the manufacturing process</a:t>
            </a:r>
          </a:p>
          <a:p>
            <a:endParaRPr lang="en-US" sz="2200" dirty="0"/>
          </a:p>
        </p:txBody>
      </p:sp>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pic>
        <p:nvPicPr>
          <p:cNvPr id="10" name="Picture 9">
            <a:extLst>
              <a:ext uri="{FF2B5EF4-FFF2-40B4-BE49-F238E27FC236}">
                <a16:creationId xmlns:a16="http://schemas.microsoft.com/office/drawing/2014/main" id="{8CADB0B6-24CB-1449-9FB4-4A2774EC369D}"/>
              </a:ext>
            </a:extLst>
          </p:cNvPr>
          <p:cNvPicPr>
            <a:picLocks noChangeAspect="1"/>
          </p:cNvPicPr>
          <p:nvPr/>
        </p:nvPicPr>
        <p:blipFill>
          <a:blip r:embed="rId2"/>
          <a:stretch>
            <a:fillRect/>
          </a:stretch>
        </p:blipFill>
        <p:spPr>
          <a:xfrm>
            <a:off x="7431707" y="1811646"/>
            <a:ext cx="3282675" cy="2479617"/>
          </a:xfrm>
          <a:prstGeom prst="rect">
            <a:avLst/>
          </a:prstGeom>
        </p:spPr>
      </p:pic>
      <p:pic>
        <p:nvPicPr>
          <p:cNvPr id="11" name="Picture 10">
            <a:extLst>
              <a:ext uri="{FF2B5EF4-FFF2-40B4-BE49-F238E27FC236}">
                <a16:creationId xmlns:a16="http://schemas.microsoft.com/office/drawing/2014/main" id="{27A477E0-B451-5A4A-B76C-919E7B896A45}"/>
              </a:ext>
            </a:extLst>
          </p:cNvPr>
          <p:cNvPicPr>
            <a:picLocks noChangeAspect="1"/>
          </p:cNvPicPr>
          <p:nvPr/>
        </p:nvPicPr>
        <p:blipFill>
          <a:blip r:embed="rId3"/>
          <a:stretch>
            <a:fillRect/>
          </a:stretch>
        </p:blipFill>
        <p:spPr>
          <a:xfrm>
            <a:off x="7431708" y="4232518"/>
            <a:ext cx="3357770" cy="2635931"/>
          </a:xfrm>
          <a:prstGeom prst="rect">
            <a:avLst/>
          </a:prstGeom>
        </p:spPr>
      </p:pic>
    </p:spTree>
    <p:extLst>
      <p:ext uri="{BB962C8B-B14F-4D97-AF65-F5344CB8AC3E}">
        <p14:creationId xmlns:p14="http://schemas.microsoft.com/office/powerpoint/2010/main" val="1492512916"/>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2107</TotalTime>
  <Words>2138</Words>
  <Application>Microsoft Macintosh PowerPoint</Application>
  <PresentationFormat>Widescreen</PresentationFormat>
  <Paragraphs>168</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Helvetica</vt:lpstr>
      <vt:lpstr>Times</vt:lpstr>
      <vt:lpstr>1_NCStateU-horizontal-left-logo</vt:lpstr>
      <vt:lpstr>NE 591: Advanced Reactor Materials</vt:lpstr>
      <vt:lpstr>Last Time</vt:lpstr>
      <vt:lpstr>Research reactors</vt:lpstr>
      <vt:lpstr>UMo Dispersion to Monolithic</vt:lpstr>
      <vt:lpstr>Monolithic Fuels</vt:lpstr>
      <vt:lpstr>Foil/Plate Fabrication</vt:lpstr>
      <vt:lpstr>Foil/Plate Fabrication</vt:lpstr>
      <vt:lpstr>UMo Microstructure</vt:lpstr>
      <vt:lpstr>Interaction Layer</vt:lpstr>
      <vt:lpstr>Interaction Layer</vt:lpstr>
      <vt:lpstr>Zr/Al Interaction Layer</vt:lpstr>
      <vt:lpstr>Monolithic Irradiation Behavior</vt:lpstr>
      <vt:lpstr>Microstructure Evolution</vt:lpstr>
      <vt:lpstr>Creep and Peaking</vt:lpstr>
      <vt:lpstr>Creep Forming Bulges</vt:lpstr>
      <vt:lpstr>Effect of Fabrication on Microstructure</vt:lpstr>
      <vt:lpstr>Effect of Fabrication on Microstructure</vt:lpstr>
      <vt:lpstr>Microstructure Effects on Performance</vt:lpstr>
      <vt:lpstr>Chemical Homogeneity</vt:lpstr>
      <vt:lpstr>Microstructural Modeling of UMo</vt:lpstr>
      <vt:lpstr>Microstructural Modeling of UMo</vt:lpstr>
      <vt:lpstr>Grain Size Effects on Swelling</vt:lpstr>
      <vt:lpstr>Aluminum in Research Reactors</vt:lpstr>
      <vt:lpstr>Aluminum Benefits</vt:lpstr>
      <vt:lpstr>Aluminum Drawbacks</vt:lpstr>
      <vt:lpstr>Damage Microstructure</vt:lpstr>
      <vt:lpstr>Swelling</vt:lpstr>
      <vt:lpstr>Hardening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16</cp:revision>
  <dcterms:created xsi:type="dcterms:W3CDTF">2021-06-30T18:29:00Z</dcterms:created>
  <dcterms:modified xsi:type="dcterms:W3CDTF">2021-11-08T01:43:17Z</dcterms:modified>
</cp:coreProperties>
</file>